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316" r:id="rId5"/>
    <p:sldId id="257" r:id="rId6"/>
    <p:sldId id="258" r:id="rId7"/>
    <p:sldId id="259" r:id="rId8"/>
    <p:sldId id="281" r:id="rId9"/>
    <p:sldId id="301" r:id="rId10"/>
    <p:sldId id="303" r:id="rId11"/>
    <p:sldId id="304" r:id="rId12"/>
    <p:sldId id="334" r:id="rId13"/>
    <p:sldId id="305" r:id="rId14"/>
    <p:sldId id="306" r:id="rId15"/>
    <p:sldId id="307" r:id="rId16"/>
    <p:sldId id="335" r:id="rId17"/>
    <p:sldId id="310" r:id="rId18"/>
    <p:sldId id="333" r:id="rId19"/>
    <p:sldId id="311" r:id="rId20"/>
    <p:sldId id="313" r:id="rId21"/>
    <p:sldId id="31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kumar Rajput" initials="R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9E9EE2D8-7FB2-4BAA-846F-AE3221053CC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9E9EE2D8-7FB2-4BAA-846F-AE3221053CCD}"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E9EE2D8-7FB2-4BAA-846F-AE3221053CCD}"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EE2D8-7FB2-4BAA-846F-AE3221053CCD}"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E9EE2D8-7FB2-4BAA-846F-AE3221053CC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E9EE2D8-7FB2-4BAA-846F-AE3221053CC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E9EE2D8-7FB2-4BAA-846F-AE3221053CC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9E9EE2D8-7FB2-4BAA-846F-AE3221053CC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9E9EE2D8-7FB2-4BAA-846F-AE3221053CCD}"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E9EE2D8-7FB2-4BAA-846F-AE3221053CCD}"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EE2D8-7FB2-4BAA-846F-AE3221053CCD}"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E9EE2D8-7FB2-4BAA-846F-AE3221053CC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E9EE2D8-7FB2-4BAA-846F-AE3221053CC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64E0F1-F605-45E2-B8F7-548DC8F4C0A4}"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EE2D8-7FB2-4BAA-846F-AE3221053CCD}"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4E0F1-F605-45E2-B8F7-548DC8F4C0A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EE2D8-7FB2-4BAA-846F-AE3221053CCD}"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4E0F1-F605-45E2-B8F7-548DC8F4C0A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jpeg"/><Relationship Id="rId2" Type="http://schemas.openxmlformats.org/officeDocument/2006/relationships/image" Target="../media/image20.jpe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2.jpeg"/><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jpe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740785"/>
            <a:ext cx="9144000" cy="2486660"/>
          </a:xfrm>
        </p:spPr>
        <p:txBody>
          <a:bodyPr>
            <a:normAutofit/>
          </a:bodyPr>
          <a:lstStyle/>
          <a:p>
            <a:r>
              <a:rPr lang="en-IN" sz="2800" dirty="0">
                <a:latin typeface="Times New Roman" panose="02020603050405020304" pitchFamily="18" charset="0"/>
                <a:cs typeface="Times New Roman" panose="02020603050405020304" pitchFamily="18" charset="0"/>
                <a:sym typeface="+mn-ea"/>
              </a:rPr>
              <a:t>Prepared by : </a:t>
            </a:r>
            <a:r>
              <a:rPr lang="en-US" sz="2800" b="1" dirty="0">
                <a:latin typeface="Times New Roman" panose="02020603050405020304" pitchFamily="18" charset="0"/>
                <a:cs typeface="Times New Roman" panose="02020603050405020304" pitchFamily="18" charset="0"/>
                <a:sym typeface="+mn-ea"/>
              </a:rPr>
              <a:t>Team No.12</a:t>
            </a:r>
            <a:endParaRPr lang="en-US" sz="2800" b="1" dirty="0">
              <a:latin typeface="Times New Roman" panose="02020603050405020304" pitchFamily="18" charset="0"/>
              <a:cs typeface="Times New Roman" panose="02020603050405020304" pitchFamily="18" charset="0"/>
              <a:sym typeface="+mn-ea"/>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Arham Siddiki M210695CA</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Joel Lalrinnunga Ralte  M210694CA</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Rajkumar Rajput M210666CA</a:t>
            </a:r>
            <a:endParaRPr lang="en-IN" b="1" dirty="0">
              <a:latin typeface="Times New Roman" panose="02020603050405020304" pitchFamily="18" charset="0"/>
              <a:cs typeface="Times New Roman" panose="02020603050405020304" pitchFamily="18" charset="0"/>
            </a:endParaRPr>
          </a:p>
          <a:p>
            <a:endParaRPr lang="en-IN" b="1" dirty="0"/>
          </a:p>
        </p:txBody>
      </p:sp>
      <p:sp>
        <p:nvSpPr>
          <p:cNvPr id="4" name="Text Box 3"/>
          <p:cNvSpPr txBox="1"/>
          <p:nvPr/>
        </p:nvSpPr>
        <p:spPr>
          <a:xfrm>
            <a:off x="424815" y="325120"/>
            <a:ext cx="11249025" cy="2861310"/>
          </a:xfrm>
          <a:prstGeom prst="rect">
            <a:avLst/>
          </a:prstGeom>
          <a:noFill/>
        </p:spPr>
        <p:txBody>
          <a:bodyPr wrap="square" rtlCol="0">
            <a:spAutoFit/>
          </a:bodyPr>
          <a:p>
            <a:pPr algn="ctr"/>
            <a:r>
              <a:rPr lang="en-US" sz="4400" b="1" dirty="0">
                <a:latin typeface="Times New Roman" panose="02020603050405020304" pitchFamily="18" charset="0"/>
                <a:cs typeface="Times New Roman" panose="02020603050405020304" pitchFamily="18" charset="0"/>
                <a:sym typeface="+mn-ea"/>
              </a:rPr>
              <a:t>National institute of technology Calicut</a:t>
            </a:r>
            <a:br>
              <a:rPr lang="en-US" sz="3600" dirty="0">
                <a:latin typeface="Times New Roman" panose="02020603050405020304" pitchFamily="18" charset="0"/>
                <a:cs typeface="Times New Roman" panose="02020603050405020304" pitchFamily="18" charset="0"/>
                <a:sym typeface="+mn-ea"/>
              </a:rPr>
            </a:br>
            <a:br>
              <a:rPr lang="en-US" sz="3600" dirty="0">
                <a:latin typeface="Times New Roman" panose="02020603050405020304" pitchFamily="18" charset="0"/>
                <a:cs typeface="Times New Roman" panose="02020603050405020304" pitchFamily="18" charset="0"/>
                <a:sym typeface="+mn-ea"/>
              </a:rPr>
            </a:br>
            <a:r>
              <a:rPr lang="en-US" sz="3200" dirty="0">
                <a:latin typeface="Times New Roman" panose="02020603050405020304" pitchFamily="18" charset="0"/>
                <a:cs typeface="Times New Roman" panose="02020603050405020304" pitchFamily="18" charset="0"/>
                <a:sym typeface="+mn-ea"/>
              </a:rPr>
              <a:t>NITC Conference Room Booking System</a:t>
            </a:r>
            <a:br>
              <a:rPr lang="en-US" sz="3200" dirty="0">
                <a:latin typeface="Times New Roman" panose="02020603050405020304" pitchFamily="18" charset="0"/>
                <a:cs typeface="Times New Roman" panose="02020603050405020304" pitchFamily="18" charset="0"/>
                <a:sym typeface="+mn-ea"/>
              </a:rPr>
            </a:br>
            <a:br>
              <a:rPr lang="en-US" sz="3600" b="1" dirty="0">
                <a:latin typeface="Times New Roman" panose="02020603050405020304" pitchFamily="18" charset="0"/>
                <a:cs typeface="Times New Roman" panose="02020603050405020304" pitchFamily="18" charset="0"/>
                <a:sym typeface="+mn-ea"/>
              </a:rPr>
            </a:br>
            <a:r>
              <a:rPr lang="en-IN" altLang="en-US" sz="3200" b="1" dirty="0">
                <a:latin typeface="Times New Roman" panose="02020603050405020304" pitchFamily="18" charset="0"/>
                <a:cs typeface="Times New Roman" panose="02020603050405020304" pitchFamily="18" charset="0"/>
                <a:sym typeface="+mn-ea"/>
              </a:rPr>
              <a:t>Guided by : Dr. Anu Mary Chacko</a:t>
            </a:r>
            <a:endParaRPr lang="en-US" sz="3600" b="1" dirty="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9130665" cy="583565"/>
          </a:xfrm>
          <a:prstGeom prst="rect">
            <a:avLst/>
          </a:prstGeom>
          <a:noFill/>
        </p:spPr>
        <p:txBody>
          <a:bodyPr wrap="none" rtlCol="0">
            <a:spAutoFit/>
          </a:bodyPr>
          <a:p>
            <a:pPr algn="l"/>
            <a:r>
              <a:rPr lang="en-IN" sz="3200" b="1" dirty="0">
                <a:latin typeface="Times New Roman" panose="02020603050405020304" pitchFamily="18" charset="0"/>
                <a:cs typeface="Times New Roman" panose="02020603050405020304" pitchFamily="18" charset="0"/>
                <a:sym typeface="+mn-ea"/>
              </a:rPr>
              <a:t>A 3 : </a:t>
            </a:r>
            <a:r>
              <a:rPr lang="en-IN" altLang="en-US" sz="3200" dirty="0">
                <a:latin typeface="Times New Roman" panose="02020603050405020304" pitchFamily="18" charset="0"/>
                <a:cs typeface="Times New Roman" panose="02020603050405020304" pitchFamily="18" charset="0"/>
                <a:sym typeface="+mn-ea"/>
              </a:rPr>
              <a:t>User can </a:t>
            </a:r>
            <a:r>
              <a:rPr lang="en-IN" altLang="en-US" sz="3200" b="1" dirty="0">
                <a:latin typeface="Times New Roman" panose="02020603050405020304" pitchFamily="18" charset="0"/>
                <a:cs typeface="Times New Roman" panose="02020603050405020304" pitchFamily="18" charset="0"/>
                <a:sym typeface="+mn-ea"/>
              </a:rPr>
              <a:t>book </a:t>
            </a:r>
            <a:r>
              <a:rPr lang="en-US" sz="3200" dirty="0">
                <a:latin typeface="Times New Roman" panose="02020603050405020304" pitchFamily="18" charset="0"/>
                <a:cs typeface="Times New Roman" panose="02020603050405020304" pitchFamily="18" charset="0"/>
                <a:sym typeface="+mn-ea"/>
              </a:rPr>
              <a:t>available conference rooms</a:t>
            </a:r>
            <a:r>
              <a:rPr lang="en-IN" altLang="en-US" sz="3200" dirty="0">
                <a:latin typeface="Times New Roman" panose="02020603050405020304" pitchFamily="18" charset="0"/>
                <a:cs typeface="Times New Roman" panose="02020603050405020304" pitchFamily="18" charset="0"/>
                <a:sym typeface="+mn-ea"/>
              </a:rPr>
              <a:t>(cont).</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476885" y="1078230"/>
            <a:ext cx="8567420" cy="645160"/>
          </a:xfrm>
          <a:prstGeom prst="rect">
            <a:avLst/>
          </a:prstGeom>
          <a:noFill/>
        </p:spPr>
        <p:txBody>
          <a:bodyPr wrap="square" rtlCol="0">
            <a:spAutoFit/>
          </a:bodyPr>
          <a:lstStyle/>
          <a:p>
            <a:pPr>
              <a:lnSpc>
                <a:spcPct val="150000"/>
              </a:lnSpc>
            </a:pPr>
            <a:r>
              <a:rPr lang="en-IN" sz="2400" dirty="0">
                <a:latin typeface="Times New Roman" panose="02020603050405020304" pitchFamily="18" charset="0"/>
                <a:cs typeface="Times New Roman" panose="02020603050405020304" pitchFamily="18" charset="0"/>
              </a:rPr>
              <a:t>Time slots already booked for that date will not be shown.</a:t>
            </a:r>
            <a:endParaRPr lang="en-IN" sz="2400" dirty="0">
              <a:latin typeface="Times New Roman" panose="02020603050405020304" pitchFamily="18" charset="0"/>
              <a:cs typeface="Times New Roman" panose="02020603050405020304" pitchFamily="18" charset="0"/>
            </a:endParaRPr>
          </a:p>
        </p:txBody>
      </p:sp>
      <p:pic>
        <p:nvPicPr>
          <p:cNvPr id="3" name="Content Placeholder 2" descr="WhatsApp Image 2023-04-12 at 3.07.13 PM"/>
          <p:cNvPicPr>
            <a:picLocks noChangeAspect="1"/>
          </p:cNvPicPr>
          <p:nvPr>
            <p:ph sz="half" idx="1"/>
          </p:nvPr>
        </p:nvPicPr>
        <p:blipFill>
          <a:blip r:embed="rId1"/>
          <a:srcRect t="4496" b="1349"/>
          <a:stretch>
            <a:fillRect/>
          </a:stretch>
        </p:blipFill>
        <p:spPr>
          <a:xfrm>
            <a:off x="7573010" y="2172335"/>
            <a:ext cx="2033270" cy="4255770"/>
          </a:xfrm>
          <a:prstGeom prst="rect">
            <a:avLst/>
          </a:prstGeom>
        </p:spPr>
      </p:pic>
      <p:pic>
        <p:nvPicPr>
          <p:cNvPr id="7" name="Content Placeholder 6" descr="WhatsApp Image 2023-04-12 at 3.07.12 PM (1)"/>
          <p:cNvPicPr>
            <a:picLocks noChangeAspect="1"/>
          </p:cNvPicPr>
          <p:nvPr>
            <p:ph sz="half" idx="2"/>
          </p:nvPr>
        </p:nvPicPr>
        <p:blipFill>
          <a:blip r:embed="rId2"/>
          <a:srcRect t="4737" b="2030"/>
          <a:stretch>
            <a:fillRect/>
          </a:stretch>
        </p:blipFill>
        <p:spPr>
          <a:xfrm>
            <a:off x="1053465" y="2198370"/>
            <a:ext cx="2025650" cy="4199255"/>
          </a:xfrm>
          <a:prstGeom prst="rect">
            <a:avLst/>
          </a:prstGeom>
        </p:spPr>
      </p:pic>
      <p:pic>
        <p:nvPicPr>
          <p:cNvPr id="10" name="Picture 9" descr="WhatsApp Image 2023-04-12 at 3.07.12 PM"/>
          <p:cNvPicPr>
            <a:picLocks noChangeAspect="1"/>
          </p:cNvPicPr>
          <p:nvPr/>
        </p:nvPicPr>
        <p:blipFill>
          <a:blip r:embed="rId3"/>
          <a:srcRect t="4038" b="2019"/>
          <a:stretch>
            <a:fillRect/>
          </a:stretch>
        </p:blipFill>
        <p:spPr>
          <a:xfrm>
            <a:off x="4307205" y="2173605"/>
            <a:ext cx="2037715" cy="4254500"/>
          </a:xfrm>
          <a:prstGeom prst="rect">
            <a:avLst/>
          </a:prstGeom>
        </p:spPr>
      </p:pic>
      <p:sp>
        <p:nvSpPr>
          <p:cNvPr id="11" name="Oval 10"/>
          <p:cNvSpPr/>
          <p:nvPr/>
        </p:nvSpPr>
        <p:spPr>
          <a:xfrm>
            <a:off x="1276985" y="3757295"/>
            <a:ext cx="1202055" cy="414020"/>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4553585" y="3757295"/>
            <a:ext cx="1202055" cy="414020"/>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7872730" y="4171315"/>
            <a:ext cx="1090930" cy="636905"/>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7360285" cy="583565"/>
          </a:xfrm>
          <a:prstGeom prst="rect">
            <a:avLst/>
          </a:prstGeom>
          <a:noFill/>
        </p:spPr>
        <p:txBody>
          <a:bodyPr wrap="none" rtlCol="0">
            <a:spAutoFit/>
          </a:bodyPr>
          <a:p>
            <a:pPr algn="l"/>
            <a:r>
              <a:rPr lang="en-IN" sz="3200" b="1" dirty="0">
                <a:latin typeface="Times New Roman" panose="02020603050405020304" pitchFamily="18" charset="0"/>
                <a:cs typeface="Times New Roman" panose="02020603050405020304" pitchFamily="18" charset="0"/>
                <a:sym typeface="+mn-ea"/>
              </a:rPr>
              <a:t>A 4 : </a:t>
            </a:r>
            <a:r>
              <a:rPr lang="en-IN" altLang="en-US" sz="3200" dirty="0">
                <a:latin typeface="Times New Roman" panose="02020603050405020304" pitchFamily="18" charset="0"/>
                <a:cs typeface="Times New Roman" panose="02020603050405020304" pitchFamily="18" charset="0"/>
                <a:sym typeface="+mn-ea"/>
              </a:rPr>
              <a:t>User can</a:t>
            </a:r>
            <a:r>
              <a:rPr lang="en-US" sz="3200" dirty="0">
                <a:latin typeface="Times New Roman" panose="02020603050405020304" pitchFamily="18" charset="0"/>
                <a:cs typeface="Times New Roman" panose="02020603050405020304" pitchFamily="18" charset="0"/>
                <a:sym typeface="+mn-ea"/>
              </a:rPr>
              <a:t> </a:t>
            </a:r>
            <a:r>
              <a:rPr lang="en-US" sz="3200" b="1" dirty="0">
                <a:latin typeface="Times New Roman" panose="02020603050405020304" pitchFamily="18" charset="0"/>
                <a:cs typeface="Times New Roman" panose="02020603050405020304" pitchFamily="18" charset="0"/>
                <a:sym typeface="+mn-ea"/>
              </a:rPr>
              <a:t>view status </a:t>
            </a:r>
            <a:r>
              <a:rPr lang="en-US" sz="3200" dirty="0">
                <a:latin typeface="Times New Roman" panose="02020603050405020304" pitchFamily="18" charset="0"/>
                <a:cs typeface="Times New Roman" panose="02020603050405020304" pitchFamily="18" charset="0"/>
                <a:sym typeface="+mn-ea"/>
              </a:rPr>
              <a:t>of their booking.</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476250" y="1504950"/>
            <a:ext cx="4966335" cy="2861310"/>
          </a:xfrm>
          <a:prstGeom prst="rect">
            <a:avLst/>
          </a:prstGeom>
          <a:noFill/>
        </p:spPr>
        <p:txBody>
          <a:bodyPr wrap="square" rtlCol="0">
            <a:spAutoFit/>
          </a:bodyPr>
          <a:lstStyle/>
          <a:p>
            <a:pPr>
              <a:lnSpc>
                <a:spcPct val="150000"/>
              </a:lnSpc>
            </a:pPr>
            <a:r>
              <a:rPr lang="en-IN" sz="2400" dirty="0">
                <a:latin typeface="Times New Roman" panose="02020603050405020304" pitchFamily="18" charset="0"/>
                <a:cs typeface="Times New Roman" panose="02020603050405020304" pitchFamily="18" charset="0"/>
              </a:rPr>
              <a:t>Users  can see whether their booking request is accepted or rejected or pending action from admin.</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User will see suggestions made by admin in case his request is rejected.</a:t>
            </a:r>
            <a:endParaRPr lang="en-IN" sz="2400" dirty="0">
              <a:latin typeface="Times New Roman" panose="02020603050405020304" pitchFamily="18" charset="0"/>
              <a:cs typeface="Times New Roman" panose="02020603050405020304" pitchFamily="18" charset="0"/>
            </a:endParaRPr>
          </a:p>
        </p:txBody>
      </p:sp>
      <p:pic>
        <p:nvPicPr>
          <p:cNvPr id="2" name="Content Placeholder 4"/>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9211945" y="1825625"/>
            <a:ext cx="2098040" cy="4351655"/>
          </a:xfrm>
          <a:prstGeom prst="rect">
            <a:avLst/>
          </a:prstGeom>
        </p:spPr>
      </p:pic>
      <p:sp>
        <p:nvSpPr>
          <p:cNvPr id="3" name="Oval 2"/>
          <p:cNvSpPr/>
          <p:nvPr/>
        </p:nvSpPr>
        <p:spPr>
          <a:xfrm>
            <a:off x="9333865" y="4427220"/>
            <a:ext cx="989330" cy="434975"/>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Content Placeholder 3" descr="WhatsApp Image 2023-04-12 at 3.14.02 PM"/>
          <p:cNvPicPr>
            <a:picLocks noChangeAspect="1"/>
          </p:cNvPicPr>
          <p:nvPr>
            <p:ph sz="half" idx="2"/>
          </p:nvPr>
        </p:nvPicPr>
        <p:blipFill>
          <a:blip r:embed="rId2"/>
          <a:stretch>
            <a:fillRect/>
          </a:stretch>
        </p:blipFill>
        <p:spPr>
          <a:xfrm>
            <a:off x="6351905" y="1825625"/>
            <a:ext cx="2112645"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7613650" cy="1076325"/>
          </a:xfrm>
          <a:prstGeom prst="rect">
            <a:avLst/>
          </a:prstGeom>
          <a:noFill/>
        </p:spPr>
        <p:txBody>
          <a:bodyPr wrap="square" rtlCol="0">
            <a:spAutoFit/>
          </a:bodyPr>
          <a:p>
            <a:pPr algn="l"/>
            <a:r>
              <a:rPr lang="en-IN" sz="3200" b="1" dirty="0">
                <a:latin typeface="Times New Roman" panose="02020603050405020304" pitchFamily="18" charset="0"/>
                <a:cs typeface="Times New Roman" panose="02020603050405020304" pitchFamily="18" charset="0"/>
                <a:sym typeface="+mn-ea"/>
              </a:rPr>
              <a:t>A 5 : </a:t>
            </a:r>
            <a:r>
              <a:rPr lang="en-IN" altLang="en-US" sz="3200" dirty="0">
                <a:latin typeface="Times New Roman" panose="02020603050405020304" pitchFamily="18" charset="0"/>
                <a:cs typeface="Times New Roman" panose="02020603050405020304" pitchFamily="18" charset="0"/>
                <a:sym typeface="+mn-ea"/>
              </a:rPr>
              <a:t>User can </a:t>
            </a:r>
            <a:r>
              <a:rPr lang="en-US" sz="3200" b="1" dirty="0">
                <a:latin typeface="Times New Roman" panose="02020603050405020304" pitchFamily="18" charset="0"/>
                <a:cs typeface="Times New Roman" panose="02020603050405020304" pitchFamily="18" charset="0"/>
                <a:sym typeface="+mn-ea"/>
              </a:rPr>
              <a:t>view the suggestion</a:t>
            </a:r>
            <a:r>
              <a:rPr lang="en-US" sz="3200" dirty="0">
                <a:latin typeface="Times New Roman" panose="02020603050405020304" pitchFamily="18" charset="0"/>
                <a:cs typeface="Times New Roman" panose="02020603050405020304" pitchFamily="18" charset="0"/>
                <a:sym typeface="+mn-ea"/>
              </a:rPr>
              <a:t> made by </a:t>
            </a:r>
            <a:r>
              <a:rPr lang="en-IN" altLang="en-US" sz="3200" dirty="0">
                <a:latin typeface="Times New Roman" panose="02020603050405020304" pitchFamily="18" charset="0"/>
                <a:cs typeface="Times New Roman" panose="02020603050405020304" pitchFamily="18" charset="0"/>
                <a:sym typeface="+mn-ea"/>
              </a:rPr>
              <a:t>	</a:t>
            </a:r>
            <a:r>
              <a:rPr lang="en-US" sz="3200" dirty="0">
                <a:latin typeface="Times New Roman" panose="02020603050405020304" pitchFamily="18" charset="0"/>
                <a:cs typeface="Times New Roman" panose="02020603050405020304" pitchFamily="18" charset="0"/>
                <a:sym typeface="+mn-ea"/>
              </a:rPr>
              <a:t>the admin</a:t>
            </a:r>
            <a:r>
              <a:rPr lang="en-IN" altLang="en-US" sz="3200" dirty="0">
                <a:latin typeface="Times New Roman" panose="02020603050405020304" pitchFamily="18" charset="0"/>
                <a:cs typeface="Times New Roman" panose="02020603050405020304" pitchFamily="18" charset="0"/>
                <a:sym typeface="+mn-ea"/>
              </a:rPr>
              <a:t> if their request is rejected.</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476250" y="2276475"/>
            <a:ext cx="7160895" cy="2306955"/>
          </a:xfrm>
          <a:prstGeom prst="rect">
            <a:avLst/>
          </a:prstGeom>
          <a:noFill/>
        </p:spPr>
        <p:txBody>
          <a:bodyPr wrap="square" rtlCol="0">
            <a:spAutoFit/>
          </a:bodyPr>
          <a:lstStyle/>
          <a:p>
            <a:pPr>
              <a:lnSpc>
                <a:spcPct val="150000"/>
              </a:lnSpc>
            </a:pPr>
            <a:r>
              <a:rPr lang="en-IN" sz="2400" dirty="0">
                <a:latin typeface="Times New Roman" panose="02020603050405020304" pitchFamily="18" charset="0"/>
                <a:cs typeface="Times New Roman" panose="02020603050405020304" pitchFamily="18" charset="0"/>
              </a:rPr>
              <a:t>Users  can see whether their booking request is accepted or rejected or pending action from admin.</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User will see suggestions made by admin in case his request is rejected.</a:t>
            </a:r>
            <a:endParaRPr lang="en-IN" sz="24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055100" y="1040130"/>
            <a:ext cx="2672715" cy="5553710"/>
          </a:xfrm>
        </p:spPr>
      </p:pic>
      <p:sp>
        <p:nvSpPr>
          <p:cNvPr id="3" name="Oval 2"/>
          <p:cNvSpPr/>
          <p:nvPr/>
        </p:nvSpPr>
        <p:spPr>
          <a:xfrm>
            <a:off x="9211945" y="4194175"/>
            <a:ext cx="1111250" cy="464820"/>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1"/>
          <p:cNvSpPr/>
          <p:nvPr/>
        </p:nvSpPr>
        <p:spPr>
          <a:xfrm>
            <a:off x="9121140" y="4996815"/>
            <a:ext cx="2064385" cy="485140"/>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7613650" cy="583565"/>
          </a:xfrm>
          <a:prstGeom prst="rect">
            <a:avLst/>
          </a:prstGeom>
          <a:noFill/>
        </p:spPr>
        <p:txBody>
          <a:bodyPr wrap="square" rtlCol="0">
            <a:spAutoFit/>
          </a:bodyPr>
          <a:p>
            <a:pPr algn="l"/>
            <a:r>
              <a:rPr lang="en-IN" sz="3200" b="1" dirty="0">
                <a:latin typeface="Times New Roman" panose="02020603050405020304" pitchFamily="18" charset="0"/>
                <a:cs typeface="Times New Roman" panose="02020603050405020304" pitchFamily="18" charset="0"/>
                <a:sym typeface="+mn-ea"/>
              </a:rPr>
              <a:t>A 6 : </a:t>
            </a:r>
            <a:r>
              <a:rPr lang="en-IN" altLang="en-US" sz="3200" dirty="0">
                <a:latin typeface="Times New Roman" panose="02020603050405020304" pitchFamily="18" charset="0"/>
                <a:cs typeface="Times New Roman" panose="02020603050405020304" pitchFamily="18" charset="0"/>
                <a:sym typeface="+mn-ea"/>
              </a:rPr>
              <a:t>User can</a:t>
            </a:r>
            <a:r>
              <a:rPr lang="en-US" sz="3200" dirty="0">
                <a:latin typeface="Times New Roman" panose="02020603050405020304" pitchFamily="18" charset="0"/>
                <a:cs typeface="Times New Roman" panose="02020603050405020304" pitchFamily="18" charset="0"/>
                <a:sym typeface="+mn-ea"/>
              </a:rPr>
              <a:t> view and edit their </a:t>
            </a:r>
            <a:r>
              <a:rPr lang="en-US" sz="3200" b="1" dirty="0">
                <a:latin typeface="Times New Roman" panose="02020603050405020304" pitchFamily="18" charset="0"/>
                <a:cs typeface="Times New Roman" panose="02020603050405020304" pitchFamily="18" charset="0"/>
                <a:sym typeface="+mn-ea"/>
              </a:rPr>
              <a:t>profile</a:t>
            </a:r>
            <a:r>
              <a:rPr lang="en-US" sz="3200" dirty="0">
                <a:latin typeface="Times New Roman" panose="02020603050405020304" pitchFamily="18" charset="0"/>
                <a:cs typeface="Times New Roman" panose="02020603050405020304" pitchFamily="18" charset="0"/>
                <a:sym typeface="+mn-ea"/>
              </a:rPr>
              <a:t>.</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476250" y="1161415"/>
            <a:ext cx="7160895" cy="645160"/>
          </a:xfrm>
          <a:prstGeom prst="rect">
            <a:avLst/>
          </a:prstGeom>
          <a:noFill/>
        </p:spPr>
        <p:txBody>
          <a:bodyPr wrap="square" rtlCol="0">
            <a:spAutoFit/>
          </a:bodyPr>
          <a:lstStyle/>
          <a:p>
            <a:pPr>
              <a:lnSpc>
                <a:spcPct val="150000"/>
              </a:lnSpc>
            </a:pPr>
            <a:r>
              <a:rPr lang="en-IN" sz="2400" dirty="0">
                <a:latin typeface="Times New Roman" panose="02020603050405020304" pitchFamily="18" charset="0"/>
                <a:cs typeface="Times New Roman" panose="02020603050405020304" pitchFamily="18" charset="0"/>
              </a:rPr>
              <a:t>Users can view and update their details.</a:t>
            </a:r>
            <a:endParaRPr lang="en-IN" sz="2400" dirty="0">
              <a:latin typeface="Times New Roman" panose="02020603050405020304" pitchFamily="18" charset="0"/>
              <a:cs typeface="Times New Roman" panose="02020603050405020304" pitchFamily="18" charset="0"/>
            </a:endParaRPr>
          </a:p>
        </p:txBody>
      </p:sp>
      <p:pic>
        <p:nvPicPr>
          <p:cNvPr id="3" name="Content Placeholder 2" descr="WhatsApp Image 2023-04-12 at 3.37.13 PM"/>
          <p:cNvPicPr>
            <a:picLocks noChangeAspect="1"/>
          </p:cNvPicPr>
          <p:nvPr>
            <p:ph sz="half" idx="1"/>
          </p:nvPr>
        </p:nvPicPr>
        <p:blipFill>
          <a:blip r:embed="rId1"/>
          <a:stretch>
            <a:fillRect/>
          </a:stretch>
        </p:blipFill>
        <p:spPr>
          <a:xfrm>
            <a:off x="1269365" y="1967230"/>
            <a:ext cx="2171700" cy="4544060"/>
          </a:xfrm>
          <a:prstGeom prst="rect">
            <a:avLst/>
          </a:prstGeom>
        </p:spPr>
      </p:pic>
      <p:pic>
        <p:nvPicPr>
          <p:cNvPr id="6" name="Content Placeholder 5" descr="WhatsApp Image 2023-04-12 at 3.37.11 PM"/>
          <p:cNvPicPr>
            <a:picLocks noChangeAspect="1"/>
          </p:cNvPicPr>
          <p:nvPr>
            <p:ph sz="half" idx="2"/>
          </p:nvPr>
        </p:nvPicPr>
        <p:blipFill>
          <a:blip r:embed="rId2"/>
          <a:stretch>
            <a:fillRect/>
          </a:stretch>
        </p:blipFill>
        <p:spPr>
          <a:xfrm>
            <a:off x="4791710" y="1967230"/>
            <a:ext cx="2159000" cy="4521835"/>
          </a:xfrm>
          <a:prstGeom prst="rect">
            <a:avLst/>
          </a:prstGeom>
        </p:spPr>
      </p:pic>
      <p:pic>
        <p:nvPicPr>
          <p:cNvPr id="10" name="Picture 9" descr="WhatsApp Image 2023-04-12 at 3.37.09 PM"/>
          <p:cNvPicPr>
            <a:picLocks noChangeAspect="1"/>
          </p:cNvPicPr>
          <p:nvPr/>
        </p:nvPicPr>
        <p:blipFill>
          <a:blip r:embed="rId3"/>
          <a:stretch>
            <a:fillRect/>
          </a:stretch>
        </p:blipFill>
        <p:spPr>
          <a:xfrm>
            <a:off x="8313420" y="1978025"/>
            <a:ext cx="2155825" cy="4511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1985" y="300990"/>
            <a:ext cx="8043545" cy="6315075"/>
          </a:xfrm>
        </p:spPr>
        <p:txBody>
          <a:bodyPr>
            <a:normAutofit fontScale="80000"/>
          </a:bodyPr>
          <a:lstStyle/>
          <a:p>
            <a:pPr marL="0" indent="0">
              <a:buNone/>
            </a:pPr>
            <a:r>
              <a:rPr lang="en-IN" sz="3500" b="1" dirty="0">
                <a:latin typeface="Times New Roman" panose="02020603050405020304" pitchFamily="18" charset="0"/>
                <a:cs typeface="Times New Roman" panose="02020603050405020304" pitchFamily="18" charset="0"/>
                <a:sym typeface="+mn-ea"/>
              </a:rPr>
              <a:t>B. Admin Functionality</a:t>
            </a:r>
            <a:endParaRPr lang="en-IN" sz="4000" b="1" dirty="0">
              <a:latin typeface="Times New Roman" panose="02020603050405020304" pitchFamily="18" charset="0"/>
              <a:cs typeface="Times New Roman" panose="02020603050405020304" pitchFamily="18" charset="0"/>
              <a:sym typeface="+mn-ea"/>
            </a:endParaRPr>
          </a:p>
          <a:p>
            <a:pPr marL="0" indent="0">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IN" altLang="en-US" sz="2500" dirty="0">
                <a:latin typeface="Times New Roman" panose="02020603050405020304" pitchFamily="18" charset="0"/>
                <a:cs typeface="Times New Roman" panose="02020603050405020304" pitchFamily="18" charset="0"/>
              </a:rPr>
              <a:t>Admin can perform </a:t>
            </a:r>
            <a:r>
              <a:rPr lang="en-IN" altLang="en-US" sz="2500" b="1" dirty="0">
                <a:latin typeface="Times New Roman" panose="02020603050405020304" pitchFamily="18" charset="0"/>
                <a:cs typeface="Times New Roman" panose="02020603050405020304" pitchFamily="18" charset="0"/>
              </a:rPr>
              <a:t>all actions of normal user</a:t>
            </a:r>
            <a:r>
              <a:rPr lang="en-IN" altLang="en-US" sz="2500" dirty="0">
                <a:latin typeface="Times New Roman" panose="02020603050405020304" pitchFamily="18" charset="0"/>
                <a:cs typeface="Times New Roman" panose="02020603050405020304" pitchFamily="18" charset="0"/>
              </a:rPr>
              <a:t> (Part A : points 1-6). </a:t>
            </a:r>
            <a:endParaRPr lang="en-IN" altLang="en-US" sz="2300" dirty="0">
              <a:latin typeface="Times New Roman" panose="02020603050405020304" pitchFamily="18" charset="0"/>
              <a:cs typeface="Times New Roman" panose="02020603050405020304" pitchFamily="18" charset="0"/>
            </a:endParaRPr>
          </a:p>
          <a:p>
            <a:pPr marL="0" indent="0">
              <a:lnSpc>
                <a:spcPct val="150000"/>
              </a:lnSpc>
              <a:buNone/>
            </a:pPr>
            <a:r>
              <a:rPr lang="en-IN" altLang="en-US" sz="2500" dirty="0">
                <a:latin typeface="Times New Roman" panose="02020603050405020304" pitchFamily="18" charset="0"/>
                <a:cs typeface="Times New Roman" panose="02020603050405020304" pitchFamily="18" charset="0"/>
              </a:rPr>
              <a:t>Actions </a:t>
            </a:r>
            <a:r>
              <a:rPr lang="en-IN" altLang="en-US" sz="2500" b="1" dirty="0">
                <a:latin typeface="Times New Roman" panose="02020603050405020304" pitchFamily="18" charset="0"/>
                <a:cs typeface="Times New Roman" panose="02020603050405020304" pitchFamily="18" charset="0"/>
              </a:rPr>
              <a:t>exclusive to Admin </a:t>
            </a:r>
            <a:r>
              <a:rPr lang="en-IN" altLang="en-US" sz="2500" dirty="0">
                <a:latin typeface="Times New Roman" panose="02020603050405020304" pitchFamily="18" charset="0"/>
                <a:cs typeface="Times New Roman" panose="02020603050405020304" pitchFamily="18" charset="0"/>
              </a:rPr>
              <a:t>are :-</a:t>
            </a:r>
            <a:endParaRPr lang="en-US" sz="25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2500" dirty="0">
                <a:latin typeface="Times New Roman" panose="02020603050405020304" pitchFamily="18" charset="0"/>
                <a:cs typeface="Times New Roman" panose="02020603050405020304" pitchFamily="18" charset="0"/>
              </a:rPr>
              <a:t>Admin </a:t>
            </a:r>
            <a:r>
              <a:rPr lang="en-IN" altLang="en-US" sz="2500" dirty="0">
                <a:latin typeface="Times New Roman" panose="02020603050405020304" pitchFamily="18" charset="0"/>
                <a:cs typeface="Times New Roman" panose="02020603050405020304" pitchFamily="18" charset="0"/>
              </a:rPr>
              <a:t>can</a:t>
            </a:r>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add</a:t>
            </a:r>
            <a:r>
              <a:rPr lang="en-IN" altLang="en-US" sz="2500" b="1" dirty="0">
                <a:latin typeface="Times New Roman" panose="02020603050405020304" pitchFamily="18" charset="0"/>
                <a:cs typeface="Times New Roman" panose="02020603050405020304" pitchFamily="18" charset="0"/>
              </a:rPr>
              <a:t>/remove</a:t>
            </a:r>
            <a:r>
              <a:rPr lang="en-IN" altLang="en-US" sz="2500" dirty="0">
                <a:latin typeface="Times New Roman" panose="02020603050405020304" pitchFamily="18" charset="0"/>
                <a:cs typeface="Times New Roman" panose="02020603050405020304" pitchFamily="18" charset="0"/>
              </a:rPr>
              <a:t> some</a:t>
            </a:r>
            <a:r>
              <a:rPr lang="en-US" sz="2500" dirty="0">
                <a:latin typeface="Times New Roman" panose="02020603050405020304" pitchFamily="18" charset="0"/>
                <a:cs typeface="Times New Roman" panose="02020603050405020304" pitchFamily="18" charset="0"/>
              </a:rPr>
              <a:t> conference room.</a:t>
            </a:r>
            <a:endParaRPr lang="en-US" sz="25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2500" dirty="0">
                <a:latin typeface="Times New Roman" panose="02020603050405020304" pitchFamily="18" charset="0"/>
                <a:cs typeface="Times New Roman" panose="02020603050405020304" pitchFamily="18" charset="0"/>
              </a:rPr>
              <a:t>Admin </a:t>
            </a:r>
            <a:r>
              <a:rPr lang="en-IN" altLang="en-US" sz="2500" dirty="0">
                <a:latin typeface="Times New Roman" panose="02020603050405020304" pitchFamily="18" charset="0"/>
                <a:cs typeface="Times New Roman" panose="02020603050405020304" pitchFamily="18" charset="0"/>
              </a:rPr>
              <a:t>can</a:t>
            </a:r>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view</a:t>
            </a:r>
            <a:r>
              <a:rPr lang="en-IN" altLang="en-US" sz="2500" b="1" dirty="0">
                <a:latin typeface="Times New Roman" panose="02020603050405020304" pitchFamily="18" charset="0"/>
                <a:cs typeface="Times New Roman" panose="02020603050405020304" pitchFamily="18" charset="0"/>
              </a:rPr>
              <a:t>/accept/reject</a:t>
            </a:r>
            <a:r>
              <a:rPr lang="en-US" sz="2500" dirty="0">
                <a:latin typeface="Times New Roman" panose="02020603050405020304" pitchFamily="18" charset="0"/>
                <a:cs typeface="Times New Roman" panose="02020603050405020304" pitchFamily="18" charset="0"/>
              </a:rPr>
              <a:t> the booking requests made by </a:t>
            </a:r>
            <a:r>
              <a:rPr lang="en-IN" altLang="en-US" sz="2500" dirty="0">
                <a:latin typeface="Times New Roman" panose="02020603050405020304" pitchFamily="18" charset="0"/>
                <a:cs typeface="Times New Roman" panose="02020603050405020304" pitchFamily="18" charset="0"/>
              </a:rPr>
              <a:t>users</a:t>
            </a:r>
            <a:r>
              <a:rPr lang="en-US" sz="2500" dirty="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2500" dirty="0">
                <a:latin typeface="Times New Roman" panose="02020603050405020304" pitchFamily="18" charset="0"/>
                <a:cs typeface="Times New Roman" panose="02020603050405020304" pitchFamily="18" charset="0"/>
              </a:rPr>
              <a:t>Admin </a:t>
            </a:r>
            <a:r>
              <a:rPr lang="en-IN" altLang="en-US" sz="2500" dirty="0">
                <a:latin typeface="Times New Roman" panose="02020603050405020304" pitchFamily="18" charset="0"/>
                <a:cs typeface="Times New Roman" panose="02020603050405020304" pitchFamily="18" charset="0"/>
              </a:rPr>
              <a:t>can </a:t>
            </a:r>
            <a:r>
              <a:rPr lang="en-US" sz="2500" b="1" dirty="0">
                <a:latin typeface="Times New Roman" panose="02020603050405020304" pitchFamily="18" charset="0"/>
                <a:cs typeface="Times New Roman" panose="02020603050405020304" pitchFamily="18" charset="0"/>
              </a:rPr>
              <a:t>suggest </a:t>
            </a:r>
            <a:r>
              <a:rPr lang="en-IN" altLang="en-US" sz="2500" b="1" dirty="0">
                <a:latin typeface="Times New Roman" panose="02020603050405020304" pitchFamily="18" charset="0"/>
                <a:cs typeface="Times New Roman" panose="02020603050405020304" pitchFamily="18" charset="0"/>
              </a:rPr>
              <a:t>an alternate</a:t>
            </a:r>
            <a:r>
              <a:rPr lang="en-IN" altLang="en-US" sz="2500" dirty="0">
                <a:latin typeface="Times New Roman" panose="02020603050405020304" pitchFamily="18" charset="0"/>
                <a:cs typeface="Times New Roman" panose="02020603050405020304" pitchFamily="18" charset="0"/>
              </a:rPr>
              <a:t> room to </a:t>
            </a:r>
            <a:r>
              <a:rPr lang="en-IN" sz="2500" dirty="0">
                <a:latin typeface="Times New Roman" panose="02020603050405020304" pitchFamily="18" charset="0"/>
                <a:cs typeface="Times New Roman" panose="02020603050405020304" pitchFamily="18" charset="0"/>
              </a:rPr>
              <a:t>user</a:t>
            </a:r>
            <a:r>
              <a:rPr lang="en-IN" altLang="en-US" sz="2500"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in case he </a:t>
            </a:r>
            <a:r>
              <a:rPr lang="en-IN" altLang="en-US" sz="2500" dirty="0">
                <a:latin typeface="Times New Roman" panose="02020603050405020304" pitchFamily="18" charset="0"/>
                <a:cs typeface="Times New Roman" panose="02020603050405020304" pitchFamily="18" charset="0"/>
              </a:rPr>
              <a:t>has to </a:t>
            </a:r>
            <a:r>
              <a:rPr lang="en-US" sz="2500" dirty="0">
                <a:latin typeface="Times New Roman" panose="02020603050405020304" pitchFamily="18" charset="0"/>
                <a:cs typeface="Times New Roman" panose="02020603050405020304" pitchFamily="18" charset="0"/>
              </a:rPr>
              <a:t>reject the booking request</a:t>
            </a:r>
            <a:r>
              <a:rPr lang="en-IN" altLang="en-US" sz="2500" dirty="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IN" sz="2500" dirty="0">
                <a:latin typeface="Times New Roman" panose="02020603050405020304" pitchFamily="18" charset="0"/>
                <a:cs typeface="Times New Roman" panose="02020603050405020304" pitchFamily="18" charset="0"/>
                <a:sym typeface="+mn-ea"/>
              </a:rPr>
              <a:t>Admin can </a:t>
            </a:r>
            <a:r>
              <a:rPr lang="en-IN" sz="2500" b="1" dirty="0">
                <a:latin typeface="Times New Roman" panose="02020603050405020304" pitchFamily="18" charset="0"/>
                <a:cs typeface="Times New Roman" panose="02020603050405020304" pitchFamily="18" charset="0"/>
                <a:sym typeface="+mn-ea"/>
              </a:rPr>
              <a:t>view all </a:t>
            </a:r>
            <a:r>
              <a:rPr lang="en-IN" sz="2500" dirty="0">
                <a:latin typeface="Times New Roman" panose="02020603050405020304" pitchFamily="18" charset="0"/>
                <a:cs typeface="Times New Roman" panose="02020603050405020304" pitchFamily="18" charset="0"/>
                <a:sym typeface="+mn-ea"/>
              </a:rPr>
              <a:t>upcoming/past bookings.</a:t>
            </a:r>
            <a:endParaRPr lang="en-IN" sz="2500" dirty="0">
              <a:latin typeface="Times New Roman" panose="02020603050405020304" pitchFamily="18" charset="0"/>
              <a:cs typeface="Times New Roman" panose="02020603050405020304" pitchFamily="18" charset="0"/>
              <a:sym typeface="+mn-ea"/>
            </a:endParaRPr>
          </a:p>
          <a:p>
            <a:pPr marL="514350" indent="-514350">
              <a:lnSpc>
                <a:spcPct val="150000"/>
              </a:lnSpc>
              <a:buAutoNum type="arabicPeriod"/>
            </a:pPr>
            <a:r>
              <a:rPr lang="en-IN" altLang="en-US" sz="2500" dirty="0">
                <a:latin typeface="Times New Roman" panose="02020603050405020304" pitchFamily="18" charset="0"/>
                <a:cs typeface="Times New Roman" panose="02020603050405020304" pitchFamily="18" charset="0"/>
                <a:sym typeface="+mn-ea"/>
              </a:rPr>
              <a:t>Admin can </a:t>
            </a:r>
            <a:r>
              <a:rPr lang="en-IN" altLang="en-US" sz="2500" b="1" dirty="0">
                <a:latin typeface="Times New Roman" panose="02020603050405020304" pitchFamily="18" charset="0"/>
                <a:cs typeface="Times New Roman" panose="02020603050405020304" pitchFamily="18" charset="0"/>
                <a:sym typeface="+mn-ea"/>
              </a:rPr>
              <a:t>accept/reject</a:t>
            </a:r>
            <a:r>
              <a:rPr lang="en-IN" altLang="en-US" sz="2500" dirty="0">
                <a:latin typeface="Times New Roman" panose="02020603050405020304" pitchFamily="18" charset="0"/>
                <a:cs typeface="Times New Roman" panose="02020603050405020304" pitchFamily="18" charset="0"/>
                <a:sym typeface="+mn-ea"/>
              </a:rPr>
              <a:t> new admin</a:t>
            </a:r>
            <a:r>
              <a:rPr lang="en-US" sz="2500" dirty="0">
                <a:latin typeface="Times New Roman" panose="02020603050405020304" pitchFamily="18" charset="0"/>
                <a:cs typeface="Times New Roman" panose="02020603050405020304" pitchFamily="18" charset="0"/>
                <a:sym typeface="+mn-ea"/>
              </a:rPr>
              <a:t> </a:t>
            </a:r>
            <a:r>
              <a:rPr lang="en-IN" altLang="en-US" sz="2500" dirty="0">
                <a:latin typeface="Times New Roman" panose="02020603050405020304" pitchFamily="18" charset="0"/>
                <a:cs typeface="Times New Roman" panose="02020603050405020304" pitchFamily="18" charset="0"/>
                <a:sym typeface="+mn-ea"/>
              </a:rPr>
              <a:t>requests.</a:t>
            </a:r>
            <a:endParaRPr lang="en-US" sz="57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514350" indent="-514350">
              <a:buAutoNum type="arabicPeriod"/>
            </a:pPr>
            <a:endParaRPr lang="en-IN" sz="3200" dirty="0">
              <a:latin typeface="Times New Roman" panose="02020603050405020304" pitchFamily="18" charset="0"/>
              <a:cs typeface="Times New Roman" panose="02020603050405020304" pitchFamily="18" charset="0"/>
            </a:endParaRPr>
          </a:p>
          <a:p>
            <a:pPr marL="514350" indent="-514350">
              <a:buAutoNum type="arabicPeriod"/>
            </a:pPr>
            <a:endParaRPr lang="en-IN" sz="3200" dirty="0">
              <a:latin typeface="Times New Roman" panose="02020603050405020304" pitchFamily="18" charset="0"/>
              <a:cs typeface="Times New Roman" panose="02020603050405020304" pitchFamily="18" charset="0"/>
            </a:endParaRPr>
          </a:p>
        </p:txBody>
      </p:sp>
      <p:pic>
        <p:nvPicPr>
          <p:cNvPr id="4" name="WhatsApp Video 2023-04-12 at 3.24.17 PM">
            <a:hlinkClick r:id="" action="ppaction://media"/>
          </p:cNvPr>
          <p:cNvPicPr>
            <a:picLocks noChangeAspect="1"/>
          </p:cNvPicPr>
          <p:nvPr>
            <p:ph sz="half" idx="2"/>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893175" y="821055"/>
            <a:ext cx="2568575" cy="5709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72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9060180" cy="583565"/>
          </a:xfrm>
          <a:prstGeom prst="rect">
            <a:avLst/>
          </a:prstGeom>
          <a:noFill/>
        </p:spPr>
        <p:txBody>
          <a:bodyPr wrap="square" rtlCol="0">
            <a:spAutoFit/>
          </a:bodyPr>
          <a:p>
            <a:pPr algn="l"/>
            <a:r>
              <a:rPr lang="en-IN" sz="3200" b="1" dirty="0">
                <a:latin typeface="Times New Roman" panose="02020603050405020304" pitchFamily="18" charset="0"/>
                <a:cs typeface="Times New Roman" panose="02020603050405020304" pitchFamily="18" charset="0"/>
                <a:sym typeface="+mn-ea"/>
              </a:rPr>
              <a:t>B 1 : </a:t>
            </a:r>
            <a:r>
              <a:rPr lang="en-US" sz="3200" dirty="0">
                <a:latin typeface="Times New Roman" panose="02020603050405020304" pitchFamily="18" charset="0"/>
                <a:cs typeface="Times New Roman" panose="02020603050405020304" pitchFamily="18" charset="0"/>
                <a:sym typeface="+mn-ea"/>
              </a:rPr>
              <a:t>Admin </a:t>
            </a:r>
            <a:r>
              <a:rPr lang="en-IN" altLang="en-US" sz="3200" dirty="0">
                <a:latin typeface="Times New Roman" panose="02020603050405020304" pitchFamily="18" charset="0"/>
                <a:cs typeface="Times New Roman" panose="02020603050405020304" pitchFamily="18" charset="0"/>
                <a:sym typeface="+mn-ea"/>
              </a:rPr>
              <a:t>can</a:t>
            </a:r>
            <a:r>
              <a:rPr lang="en-US" sz="3200" dirty="0">
                <a:latin typeface="Times New Roman" panose="02020603050405020304" pitchFamily="18" charset="0"/>
                <a:cs typeface="Times New Roman" panose="02020603050405020304" pitchFamily="18" charset="0"/>
                <a:sym typeface="+mn-ea"/>
              </a:rPr>
              <a:t> </a:t>
            </a:r>
            <a:r>
              <a:rPr lang="en-US" sz="3200" b="1" dirty="0">
                <a:latin typeface="Times New Roman" panose="02020603050405020304" pitchFamily="18" charset="0"/>
                <a:cs typeface="Times New Roman" panose="02020603050405020304" pitchFamily="18" charset="0"/>
                <a:sym typeface="+mn-ea"/>
              </a:rPr>
              <a:t>add</a:t>
            </a:r>
            <a:r>
              <a:rPr lang="en-IN" altLang="en-US" sz="3200" b="1" dirty="0">
                <a:latin typeface="Times New Roman" panose="02020603050405020304" pitchFamily="18" charset="0"/>
                <a:cs typeface="Times New Roman" panose="02020603050405020304" pitchFamily="18" charset="0"/>
                <a:sym typeface="+mn-ea"/>
              </a:rPr>
              <a:t>/remove</a:t>
            </a:r>
            <a:r>
              <a:rPr lang="en-IN" altLang="en-US" sz="3200" dirty="0">
                <a:latin typeface="Times New Roman" panose="02020603050405020304" pitchFamily="18" charset="0"/>
                <a:cs typeface="Times New Roman" panose="02020603050405020304" pitchFamily="18" charset="0"/>
                <a:sym typeface="+mn-ea"/>
              </a:rPr>
              <a:t> some</a:t>
            </a:r>
            <a:r>
              <a:rPr lang="en-US" sz="3200" dirty="0">
                <a:latin typeface="Times New Roman" panose="02020603050405020304" pitchFamily="18" charset="0"/>
                <a:cs typeface="Times New Roman" panose="02020603050405020304" pitchFamily="18" charset="0"/>
                <a:sym typeface="+mn-ea"/>
              </a:rPr>
              <a:t> conference room</a:t>
            </a:r>
            <a:r>
              <a:rPr lang="en-IN" altLang="en-US" sz="3200" dirty="0">
                <a:latin typeface="Times New Roman" panose="02020603050405020304" pitchFamily="18" charset="0"/>
                <a:cs typeface="Times New Roman" panose="02020603050405020304" pitchFamily="18" charset="0"/>
                <a:sym typeface="+mn-ea"/>
              </a:rPr>
              <a:t>s</a:t>
            </a:r>
            <a:r>
              <a:rPr lang="en-US" sz="3200" dirty="0">
                <a:latin typeface="Times New Roman" panose="02020603050405020304" pitchFamily="18" charset="0"/>
                <a:cs typeface="Times New Roman" panose="02020603050405020304" pitchFamily="18" charset="0"/>
                <a:sym typeface="+mn-ea"/>
              </a:rPr>
              <a:t>.</a:t>
            </a:r>
            <a:endParaRPr lang="en-IN" altLang="en-US" sz="3200" dirty="0">
              <a:latin typeface="Times New Roman" panose="02020603050405020304" pitchFamily="18" charset="0"/>
              <a:cs typeface="Times New Roman" panose="02020603050405020304" pitchFamily="18" charset="0"/>
              <a:sym typeface="+mn-ea"/>
            </a:endParaRPr>
          </a:p>
        </p:txBody>
      </p:sp>
      <p:pic>
        <p:nvPicPr>
          <p:cNvPr id="6" name="Content Placeholder 5" descr="WhatsApp Image 2023-04-12 at 2.44.32 PM"/>
          <p:cNvPicPr>
            <a:picLocks noChangeAspect="1"/>
          </p:cNvPicPr>
          <p:nvPr>
            <p:ph sz="half" idx="1"/>
          </p:nvPr>
        </p:nvPicPr>
        <p:blipFill>
          <a:blip r:embed="rId1"/>
          <a:stretch>
            <a:fillRect/>
          </a:stretch>
        </p:blipFill>
        <p:spPr>
          <a:xfrm>
            <a:off x="5059680" y="1849120"/>
            <a:ext cx="2072005" cy="4351655"/>
          </a:xfrm>
          <a:prstGeom prst="rect">
            <a:avLst/>
          </a:prstGeom>
        </p:spPr>
      </p:pic>
      <p:pic>
        <p:nvPicPr>
          <p:cNvPr id="12" name="Picture 11" descr="WhatsApp Image 2023-04-12 at 2.49.48 PM"/>
          <p:cNvPicPr>
            <a:picLocks noChangeAspect="1"/>
          </p:cNvPicPr>
          <p:nvPr/>
        </p:nvPicPr>
        <p:blipFill>
          <a:blip r:embed="rId2"/>
          <a:stretch>
            <a:fillRect/>
          </a:stretch>
        </p:blipFill>
        <p:spPr>
          <a:xfrm>
            <a:off x="1825625" y="1849120"/>
            <a:ext cx="2101850" cy="4394835"/>
          </a:xfrm>
          <a:prstGeom prst="rect">
            <a:avLst/>
          </a:prstGeom>
        </p:spPr>
      </p:pic>
      <p:pic>
        <p:nvPicPr>
          <p:cNvPr id="13" name="Picture 12" descr="WhatsApp Image 2023-04-12 at 2.49.47 PM"/>
          <p:cNvPicPr>
            <a:picLocks noChangeAspect="1"/>
          </p:cNvPicPr>
          <p:nvPr/>
        </p:nvPicPr>
        <p:blipFill>
          <a:blip r:embed="rId3"/>
          <a:srcRect t="5046" b="1479"/>
          <a:stretch>
            <a:fillRect/>
          </a:stretch>
        </p:blipFill>
        <p:spPr>
          <a:xfrm>
            <a:off x="8467090" y="1849120"/>
            <a:ext cx="2116455" cy="43961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10305415" cy="583565"/>
          </a:xfrm>
          <a:prstGeom prst="rect">
            <a:avLst/>
          </a:prstGeom>
          <a:noFill/>
        </p:spPr>
        <p:txBody>
          <a:bodyPr wrap="square" rtlCol="0">
            <a:spAutoFit/>
          </a:bodyPr>
          <a:p>
            <a:pPr algn="l"/>
            <a:r>
              <a:rPr lang="en-IN" sz="3200" b="1" dirty="0">
                <a:latin typeface="Times New Roman" panose="02020603050405020304" pitchFamily="18" charset="0"/>
                <a:cs typeface="Times New Roman" panose="02020603050405020304" pitchFamily="18" charset="0"/>
                <a:sym typeface="+mn-ea"/>
              </a:rPr>
              <a:t>B 1 : </a:t>
            </a:r>
            <a:r>
              <a:rPr lang="en-US" sz="3200" dirty="0">
                <a:latin typeface="Times New Roman" panose="02020603050405020304" pitchFamily="18" charset="0"/>
                <a:cs typeface="Times New Roman" panose="02020603050405020304" pitchFamily="18" charset="0"/>
                <a:sym typeface="+mn-ea"/>
              </a:rPr>
              <a:t>Admin </a:t>
            </a:r>
            <a:r>
              <a:rPr lang="en-IN" altLang="en-US" sz="3200" dirty="0">
                <a:latin typeface="Times New Roman" panose="02020603050405020304" pitchFamily="18" charset="0"/>
                <a:cs typeface="Times New Roman" panose="02020603050405020304" pitchFamily="18" charset="0"/>
                <a:sym typeface="+mn-ea"/>
              </a:rPr>
              <a:t>can</a:t>
            </a:r>
            <a:r>
              <a:rPr lang="en-US" sz="3200" dirty="0">
                <a:latin typeface="Times New Roman" panose="02020603050405020304" pitchFamily="18" charset="0"/>
                <a:cs typeface="Times New Roman" panose="02020603050405020304" pitchFamily="18" charset="0"/>
                <a:sym typeface="+mn-ea"/>
              </a:rPr>
              <a:t> </a:t>
            </a:r>
            <a:r>
              <a:rPr lang="en-IN" altLang="en-US" sz="3200" b="1" dirty="0">
                <a:latin typeface="Times New Roman" panose="02020603050405020304" pitchFamily="18" charset="0"/>
                <a:cs typeface="Times New Roman" panose="02020603050405020304" pitchFamily="18" charset="0"/>
                <a:sym typeface="+mn-ea"/>
              </a:rPr>
              <a:t>add/remove</a:t>
            </a:r>
            <a:r>
              <a:rPr lang="en-IN" altLang="en-US" sz="3200" dirty="0">
                <a:latin typeface="Times New Roman" panose="02020603050405020304" pitchFamily="18" charset="0"/>
                <a:cs typeface="Times New Roman" panose="02020603050405020304" pitchFamily="18" charset="0"/>
                <a:sym typeface="+mn-ea"/>
              </a:rPr>
              <a:t> some</a:t>
            </a:r>
            <a:r>
              <a:rPr lang="en-US" sz="3200" dirty="0">
                <a:latin typeface="Times New Roman" panose="02020603050405020304" pitchFamily="18" charset="0"/>
                <a:cs typeface="Times New Roman" panose="02020603050405020304" pitchFamily="18" charset="0"/>
                <a:sym typeface="+mn-ea"/>
              </a:rPr>
              <a:t> conference room</a:t>
            </a:r>
            <a:r>
              <a:rPr lang="en-IN" altLang="en-US" sz="3200" dirty="0">
                <a:latin typeface="Times New Roman" panose="02020603050405020304" pitchFamily="18" charset="0"/>
                <a:cs typeface="Times New Roman" panose="02020603050405020304" pitchFamily="18" charset="0"/>
                <a:sym typeface="+mn-ea"/>
              </a:rPr>
              <a:t>s(cont.)</a:t>
            </a:r>
            <a:endParaRPr lang="en-IN" altLang="en-US" sz="3200" dirty="0">
              <a:latin typeface="Times New Roman" panose="02020603050405020304" pitchFamily="18" charset="0"/>
              <a:cs typeface="Times New Roman" panose="02020603050405020304" pitchFamily="18" charset="0"/>
              <a:sym typeface="+mn-ea"/>
            </a:endParaRPr>
          </a:p>
        </p:txBody>
      </p:sp>
      <p:pic>
        <p:nvPicPr>
          <p:cNvPr id="8" name="Content Placeholder 7" descr="WhatsApp Image 2023-04-12 at 2.44.29 PM"/>
          <p:cNvPicPr>
            <a:picLocks noChangeAspect="1"/>
          </p:cNvPicPr>
          <p:nvPr>
            <p:ph sz="half" idx="1"/>
          </p:nvPr>
        </p:nvPicPr>
        <p:blipFill>
          <a:blip r:embed="rId1"/>
          <a:stretch>
            <a:fillRect/>
          </a:stretch>
        </p:blipFill>
        <p:spPr>
          <a:xfrm>
            <a:off x="4596130" y="1825625"/>
            <a:ext cx="2066290" cy="4351655"/>
          </a:xfrm>
          <a:prstGeom prst="rect">
            <a:avLst/>
          </a:prstGeom>
        </p:spPr>
      </p:pic>
      <p:pic>
        <p:nvPicPr>
          <p:cNvPr id="14" name="Picture 13" descr="WhatsApp Image 2023-04-12 at 2.49.46 PM"/>
          <p:cNvPicPr>
            <a:picLocks noChangeAspect="1"/>
          </p:cNvPicPr>
          <p:nvPr/>
        </p:nvPicPr>
        <p:blipFill>
          <a:blip r:embed="rId2"/>
          <a:stretch>
            <a:fillRect/>
          </a:stretch>
        </p:blipFill>
        <p:spPr>
          <a:xfrm>
            <a:off x="7974330" y="1825625"/>
            <a:ext cx="2085975" cy="4351655"/>
          </a:xfrm>
          <a:prstGeom prst="rect">
            <a:avLst/>
          </a:prstGeom>
        </p:spPr>
      </p:pic>
      <p:pic>
        <p:nvPicPr>
          <p:cNvPr id="3" name="Content Placeholder 2" descr="WhatsApp Image 2023-04-12 at 2.49.47 PM"/>
          <p:cNvPicPr>
            <a:picLocks noChangeAspect="1"/>
          </p:cNvPicPr>
          <p:nvPr>
            <p:ph sz="half" idx="2"/>
          </p:nvPr>
        </p:nvPicPr>
        <p:blipFill>
          <a:blip r:embed="rId3"/>
          <a:srcRect t="5046" b="1479"/>
          <a:stretch>
            <a:fillRect/>
          </a:stretch>
        </p:blipFill>
        <p:spPr>
          <a:xfrm>
            <a:off x="1560830" y="1825625"/>
            <a:ext cx="195770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607695"/>
            <a:ext cx="9745980" cy="521970"/>
          </a:xfrm>
          <a:prstGeom prst="rect">
            <a:avLst/>
          </a:prstGeom>
          <a:noFill/>
        </p:spPr>
        <p:txBody>
          <a:bodyPr wrap="square" rtlCol="0">
            <a:spAutoFit/>
          </a:bodyPr>
          <a:p>
            <a:pPr algn="l"/>
            <a:r>
              <a:rPr lang="en-IN" sz="2800" b="1" dirty="0">
                <a:latin typeface="Times New Roman" panose="02020603050405020304" pitchFamily="18" charset="0"/>
                <a:cs typeface="Times New Roman" panose="02020603050405020304" pitchFamily="18" charset="0"/>
                <a:sym typeface="+mn-ea"/>
              </a:rPr>
              <a:t>B 2 : </a:t>
            </a:r>
            <a:r>
              <a:rPr lang="en-US" sz="2800" dirty="0">
                <a:latin typeface="Times New Roman" panose="02020603050405020304" pitchFamily="18" charset="0"/>
                <a:cs typeface="Times New Roman" panose="02020603050405020304" pitchFamily="18" charset="0"/>
                <a:sym typeface="+mn-ea"/>
              </a:rPr>
              <a:t>Admin </a:t>
            </a:r>
            <a:r>
              <a:rPr lang="en-IN" altLang="en-US" sz="2800" dirty="0">
                <a:latin typeface="Times New Roman" panose="02020603050405020304" pitchFamily="18" charset="0"/>
                <a:cs typeface="Times New Roman" panose="02020603050405020304" pitchFamily="18" charset="0"/>
                <a:sym typeface="+mn-ea"/>
              </a:rPr>
              <a:t>can</a:t>
            </a:r>
            <a:r>
              <a:rPr lang="en-US" sz="2800" dirty="0">
                <a:latin typeface="Times New Roman" panose="02020603050405020304" pitchFamily="18" charset="0"/>
                <a:cs typeface="Times New Roman" panose="02020603050405020304" pitchFamily="18" charset="0"/>
                <a:sym typeface="+mn-ea"/>
              </a:rPr>
              <a:t> </a:t>
            </a:r>
            <a:r>
              <a:rPr lang="en-US" sz="2800" b="1" dirty="0">
                <a:latin typeface="Times New Roman" panose="02020603050405020304" pitchFamily="18" charset="0"/>
                <a:cs typeface="Times New Roman" panose="02020603050405020304" pitchFamily="18" charset="0"/>
                <a:sym typeface="+mn-ea"/>
              </a:rPr>
              <a:t>view</a:t>
            </a:r>
            <a:r>
              <a:rPr lang="en-IN" altLang="en-US" sz="2800" b="1" dirty="0">
                <a:latin typeface="Times New Roman" panose="02020603050405020304" pitchFamily="18" charset="0"/>
                <a:cs typeface="Times New Roman" panose="02020603050405020304" pitchFamily="18" charset="0"/>
                <a:sym typeface="+mn-ea"/>
              </a:rPr>
              <a:t>/accept/reject</a:t>
            </a:r>
            <a:r>
              <a:rPr lang="en-US" sz="2800" dirty="0">
                <a:latin typeface="Times New Roman" panose="02020603050405020304" pitchFamily="18" charset="0"/>
                <a:cs typeface="Times New Roman" panose="02020603050405020304" pitchFamily="18" charset="0"/>
                <a:sym typeface="+mn-ea"/>
              </a:rPr>
              <a:t> the booking requests</a:t>
            </a:r>
            <a:r>
              <a:rPr lang="en-IN" altLang="en-US" sz="2800" dirty="0">
                <a:latin typeface="Times New Roman" panose="02020603050405020304" pitchFamily="18" charset="0"/>
                <a:cs typeface="Times New Roman" panose="02020603050405020304" pitchFamily="18" charset="0"/>
                <a:sym typeface="+mn-ea"/>
              </a:rPr>
              <a:t>.</a:t>
            </a:r>
            <a:endParaRPr lang="en-IN" altLang="en-US" sz="2800" dirty="0">
              <a:latin typeface="Times New Roman" panose="02020603050405020304" pitchFamily="18" charset="0"/>
              <a:cs typeface="Times New Roman" panose="02020603050405020304" pitchFamily="18" charset="0"/>
              <a:sym typeface="+mn-ea"/>
            </a:endParaRPr>
          </a:p>
        </p:txBody>
      </p:sp>
      <p:pic>
        <p:nvPicPr>
          <p:cNvPr id="3" name="Content Placeholder 2"/>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2143760" y="1967865"/>
            <a:ext cx="2242820" cy="4642485"/>
          </a:xfrm>
        </p:spPr>
      </p:pic>
      <p:pic>
        <p:nvPicPr>
          <p:cNvPr id="4" name="Content Placeholder 3"/>
          <p:cNvPicPr>
            <a:picLocks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30925" y="1967865"/>
            <a:ext cx="2232660" cy="4643120"/>
          </a:xfrm>
          <a:prstGeom prst="rect">
            <a:avLst/>
          </a:prstGeom>
        </p:spPr>
      </p:pic>
      <p:sp>
        <p:nvSpPr>
          <p:cNvPr id="9" name="Text Box 8"/>
          <p:cNvSpPr txBox="1"/>
          <p:nvPr/>
        </p:nvSpPr>
        <p:spPr>
          <a:xfrm>
            <a:off x="476250" y="1191260"/>
            <a:ext cx="11462385" cy="521970"/>
          </a:xfrm>
          <a:prstGeom prst="rect">
            <a:avLst/>
          </a:prstGeom>
          <a:noFill/>
        </p:spPr>
        <p:txBody>
          <a:bodyPr wrap="square" rtlCol="0">
            <a:spAutoFit/>
          </a:bodyPr>
          <a:p>
            <a:pPr algn="l"/>
            <a:r>
              <a:rPr lang="en-IN" sz="2800" b="1" dirty="0">
                <a:latin typeface="Times New Roman" panose="02020603050405020304" pitchFamily="18" charset="0"/>
                <a:cs typeface="Times New Roman" panose="02020603050405020304" pitchFamily="18" charset="0"/>
                <a:sym typeface="+mn-ea"/>
              </a:rPr>
              <a:t>B 3 : </a:t>
            </a:r>
            <a:r>
              <a:rPr lang="en-US" sz="2800" dirty="0">
                <a:latin typeface="Times New Roman" panose="02020603050405020304" pitchFamily="18" charset="0"/>
                <a:cs typeface="Times New Roman" panose="02020603050405020304" pitchFamily="18" charset="0"/>
                <a:sym typeface="+mn-ea"/>
              </a:rPr>
              <a:t>Admin </a:t>
            </a:r>
            <a:r>
              <a:rPr lang="en-IN" altLang="en-US" sz="2800" dirty="0">
                <a:latin typeface="Times New Roman" panose="02020603050405020304" pitchFamily="18" charset="0"/>
                <a:cs typeface="Times New Roman" panose="02020603050405020304" pitchFamily="18" charset="0"/>
                <a:sym typeface="+mn-ea"/>
              </a:rPr>
              <a:t>can </a:t>
            </a:r>
            <a:r>
              <a:rPr lang="en-US" sz="2800" b="1" dirty="0">
                <a:latin typeface="Times New Roman" panose="02020603050405020304" pitchFamily="18" charset="0"/>
                <a:cs typeface="Times New Roman" panose="02020603050405020304" pitchFamily="18" charset="0"/>
                <a:sym typeface="+mn-ea"/>
              </a:rPr>
              <a:t>suggest </a:t>
            </a:r>
            <a:r>
              <a:rPr lang="en-IN" altLang="en-US" sz="2800" b="1" dirty="0">
                <a:latin typeface="Times New Roman" panose="02020603050405020304" pitchFamily="18" charset="0"/>
                <a:cs typeface="Times New Roman" panose="02020603050405020304" pitchFamily="18" charset="0"/>
                <a:sym typeface="+mn-ea"/>
              </a:rPr>
              <a:t>an alternate booking </a:t>
            </a:r>
            <a:r>
              <a:rPr lang="en-IN" altLang="en-US" sz="2800" dirty="0">
                <a:latin typeface="Times New Roman" panose="02020603050405020304" pitchFamily="18" charset="0"/>
                <a:cs typeface="Times New Roman" panose="02020603050405020304" pitchFamily="18" charset="0"/>
                <a:sym typeface="+mn-ea"/>
              </a:rPr>
              <a:t>while rejecting a request.</a:t>
            </a:r>
            <a:endParaRPr lang="en-IN" altLang="en-US" sz="2800" dirty="0">
              <a:latin typeface="Times New Roman" panose="02020603050405020304" pitchFamily="18" charset="0"/>
              <a:cs typeface="Times New Roman" panose="02020603050405020304" pitchFamily="18" charset="0"/>
              <a:sym typeface="+mn-ea"/>
            </a:endParaRPr>
          </a:p>
        </p:txBody>
      </p:sp>
      <p:sp>
        <p:nvSpPr>
          <p:cNvPr id="2" name="Oval 1"/>
          <p:cNvSpPr/>
          <p:nvPr/>
        </p:nvSpPr>
        <p:spPr>
          <a:xfrm>
            <a:off x="6397625" y="5118735"/>
            <a:ext cx="1638935" cy="485140"/>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9060180" cy="583565"/>
          </a:xfrm>
          <a:prstGeom prst="rect">
            <a:avLst/>
          </a:prstGeom>
          <a:noFill/>
        </p:spPr>
        <p:txBody>
          <a:bodyPr wrap="square" rtlCol="0">
            <a:spAutoFit/>
          </a:bodyPr>
          <a:p>
            <a:pPr algn="l"/>
            <a:r>
              <a:rPr lang="en-IN" sz="3200" b="1" dirty="0">
                <a:latin typeface="Times New Roman" panose="02020603050405020304" pitchFamily="18" charset="0"/>
                <a:cs typeface="Times New Roman" panose="02020603050405020304" pitchFamily="18" charset="0"/>
                <a:sym typeface="+mn-ea"/>
              </a:rPr>
              <a:t>B 4 : </a:t>
            </a:r>
            <a:r>
              <a:rPr lang="en-IN" sz="3200" dirty="0">
                <a:latin typeface="Times New Roman" panose="02020603050405020304" pitchFamily="18" charset="0"/>
                <a:cs typeface="Times New Roman" panose="02020603050405020304" pitchFamily="18" charset="0"/>
                <a:sym typeface="+mn-ea"/>
              </a:rPr>
              <a:t>Admin can </a:t>
            </a:r>
            <a:r>
              <a:rPr lang="en-IN" sz="3200" b="1" dirty="0">
                <a:latin typeface="Times New Roman" panose="02020603050405020304" pitchFamily="18" charset="0"/>
                <a:cs typeface="Times New Roman" panose="02020603050405020304" pitchFamily="18" charset="0"/>
                <a:sym typeface="+mn-ea"/>
              </a:rPr>
              <a:t>view all </a:t>
            </a:r>
            <a:r>
              <a:rPr lang="en-IN" sz="3200" dirty="0">
                <a:latin typeface="Times New Roman" panose="02020603050405020304" pitchFamily="18" charset="0"/>
                <a:cs typeface="Times New Roman" panose="02020603050405020304" pitchFamily="18" charset="0"/>
                <a:sym typeface="+mn-ea"/>
              </a:rPr>
              <a:t>upcoming/past bookings.</a:t>
            </a:r>
            <a:endParaRPr lang="en-IN" altLang="en-US" sz="3200" dirty="0">
              <a:latin typeface="Times New Roman" panose="02020603050405020304" pitchFamily="18" charset="0"/>
              <a:cs typeface="Times New Roman" panose="02020603050405020304" pitchFamily="18" charset="0"/>
              <a:sym typeface="+mn-ea"/>
            </a:endParaRPr>
          </a:p>
        </p:txBody>
      </p:sp>
      <p:pic>
        <p:nvPicPr>
          <p:cNvPr id="17" name="Content Placeholder 16" descr="WhatsApp Image 2023-04-12 at 2.06.51 AM"/>
          <p:cNvPicPr>
            <a:picLocks noChangeAspect="1"/>
          </p:cNvPicPr>
          <p:nvPr>
            <p:ph sz="half" idx="1"/>
          </p:nvPr>
        </p:nvPicPr>
        <p:blipFill>
          <a:blip r:embed="rId1"/>
          <a:stretch>
            <a:fillRect/>
          </a:stretch>
        </p:blipFill>
        <p:spPr>
          <a:xfrm>
            <a:off x="4802505" y="1829435"/>
            <a:ext cx="2192655" cy="4592320"/>
          </a:xfrm>
          <a:prstGeom prst="rect">
            <a:avLst/>
          </a:prstGeom>
        </p:spPr>
      </p:pic>
      <p:pic>
        <p:nvPicPr>
          <p:cNvPr id="19" name="Content Placeholder 18" descr="WhatsApp Image 2023-04-12 at 2.06.52 AM"/>
          <p:cNvPicPr>
            <a:picLocks noChangeAspect="1"/>
          </p:cNvPicPr>
          <p:nvPr>
            <p:ph sz="half" idx="2"/>
          </p:nvPr>
        </p:nvPicPr>
        <p:blipFill>
          <a:blip r:embed="rId2"/>
          <a:stretch>
            <a:fillRect/>
          </a:stretch>
        </p:blipFill>
        <p:spPr>
          <a:xfrm>
            <a:off x="7971790" y="1829435"/>
            <a:ext cx="2183130" cy="4596130"/>
          </a:xfrm>
          <a:prstGeom prst="rect">
            <a:avLst/>
          </a:prstGeom>
        </p:spPr>
      </p:pic>
      <p:pic>
        <p:nvPicPr>
          <p:cNvPr id="2" name="Picture 1" descr="WhatsApp Image 2023-04-12 at 2.37.16 PM"/>
          <p:cNvPicPr>
            <a:picLocks noChangeAspect="1"/>
          </p:cNvPicPr>
          <p:nvPr/>
        </p:nvPicPr>
        <p:blipFill>
          <a:blip r:embed="rId3"/>
          <a:stretch>
            <a:fillRect/>
          </a:stretch>
        </p:blipFill>
        <p:spPr>
          <a:xfrm>
            <a:off x="1747520" y="1829435"/>
            <a:ext cx="2189480" cy="4591685"/>
          </a:xfrm>
          <a:prstGeom prst="rect">
            <a:avLst/>
          </a:prstGeom>
        </p:spPr>
      </p:pic>
      <p:sp>
        <p:nvSpPr>
          <p:cNvPr id="3" name="Oval 2"/>
          <p:cNvSpPr/>
          <p:nvPr/>
        </p:nvSpPr>
        <p:spPr>
          <a:xfrm>
            <a:off x="2917825" y="2772410"/>
            <a:ext cx="946785" cy="788670"/>
          </a:xfrm>
          <a:prstGeom prst="ellipse">
            <a:avLst/>
          </a:prstGeom>
          <a:noFill/>
          <a:ln w="476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9060180" cy="583565"/>
          </a:xfrm>
          <a:prstGeom prst="rect">
            <a:avLst/>
          </a:prstGeom>
          <a:noFill/>
        </p:spPr>
        <p:txBody>
          <a:bodyPr wrap="square" rtlCol="0">
            <a:spAutoFit/>
          </a:bodyPr>
          <a:p>
            <a:pPr algn="l"/>
            <a:r>
              <a:rPr lang="en-IN" sz="3200" b="1" dirty="0">
                <a:latin typeface="Times New Roman" panose="02020603050405020304" pitchFamily="18" charset="0"/>
                <a:cs typeface="Times New Roman" panose="02020603050405020304" pitchFamily="18" charset="0"/>
                <a:sym typeface="+mn-ea"/>
              </a:rPr>
              <a:t>B 5 : </a:t>
            </a:r>
            <a:r>
              <a:rPr lang="en-IN" altLang="en-US" sz="3200" dirty="0">
                <a:latin typeface="Times New Roman" panose="02020603050405020304" pitchFamily="18" charset="0"/>
                <a:cs typeface="Times New Roman" panose="02020603050405020304" pitchFamily="18" charset="0"/>
                <a:sym typeface="+mn-ea"/>
              </a:rPr>
              <a:t>Admin can </a:t>
            </a:r>
            <a:r>
              <a:rPr lang="en-IN" altLang="en-US" sz="3200" b="1" dirty="0">
                <a:latin typeface="Times New Roman" panose="02020603050405020304" pitchFamily="18" charset="0"/>
                <a:cs typeface="Times New Roman" panose="02020603050405020304" pitchFamily="18" charset="0"/>
                <a:sym typeface="+mn-ea"/>
              </a:rPr>
              <a:t>accept/reject</a:t>
            </a:r>
            <a:r>
              <a:rPr lang="en-IN" altLang="en-US" sz="3200" dirty="0">
                <a:latin typeface="Times New Roman" panose="02020603050405020304" pitchFamily="18" charset="0"/>
                <a:cs typeface="Times New Roman" panose="02020603050405020304" pitchFamily="18" charset="0"/>
                <a:sym typeface="+mn-ea"/>
              </a:rPr>
              <a:t> new admin</a:t>
            </a:r>
            <a:r>
              <a:rPr lang="en-US" sz="3200" dirty="0">
                <a:latin typeface="Times New Roman" panose="02020603050405020304" pitchFamily="18" charset="0"/>
                <a:cs typeface="Times New Roman" panose="02020603050405020304" pitchFamily="18" charset="0"/>
                <a:sym typeface="+mn-ea"/>
              </a:rPr>
              <a:t> </a:t>
            </a:r>
            <a:r>
              <a:rPr lang="en-IN" altLang="en-US" sz="3200" dirty="0">
                <a:latin typeface="Times New Roman" panose="02020603050405020304" pitchFamily="18" charset="0"/>
                <a:cs typeface="Times New Roman" panose="02020603050405020304" pitchFamily="18" charset="0"/>
                <a:sym typeface="+mn-ea"/>
              </a:rPr>
              <a:t>requests.</a:t>
            </a:r>
            <a:endParaRPr lang="en-IN" altLang="en-US" sz="3200" dirty="0">
              <a:latin typeface="Times New Roman" panose="02020603050405020304" pitchFamily="18" charset="0"/>
              <a:cs typeface="Times New Roman" panose="02020603050405020304" pitchFamily="18" charset="0"/>
              <a:sym typeface="+mn-ea"/>
            </a:endParaRPr>
          </a:p>
        </p:txBody>
      </p:sp>
      <p:pic>
        <p:nvPicPr>
          <p:cNvPr id="8" name="Content Placeholder 7" descr="WhatsApp Image 2023-04-12 at 1.59.47 AM"/>
          <p:cNvPicPr>
            <a:picLocks noChangeAspect="1"/>
          </p:cNvPicPr>
          <p:nvPr>
            <p:ph idx="1"/>
          </p:nvPr>
        </p:nvPicPr>
        <p:blipFill>
          <a:blip r:embed="rId1"/>
          <a:stretch>
            <a:fillRect/>
          </a:stretch>
        </p:blipFill>
        <p:spPr>
          <a:xfrm>
            <a:off x="9029065" y="1363345"/>
            <a:ext cx="2444115" cy="5125085"/>
          </a:xfrm>
          <a:prstGeom prst="rect">
            <a:avLst/>
          </a:prstGeom>
        </p:spPr>
      </p:pic>
      <p:sp>
        <p:nvSpPr>
          <p:cNvPr id="4" name="TextBox 7"/>
          <p:cNvSpPr txBox="1"/>
          <p:nvPr/>
        </p:nvSpPr>
        <p:spPr>
          <a:xfrm>
            <a:off x="476250" y="1514475"/>
            <a:ext cx="6976745" cy="2306955"/>
          </a:xfrm>
          <a:prstGeom prst="rect">
            <a:avLst/>
          </a:prstGeom>
          <a:noFill/>
        </p:spPr>
        <p:txBody>
          <a:bodyPr wrap="square" rtlCol="0">
            <a:spAutoFit/>
          </a:bodyPr>
          <a:p>
            <a:pPr>
              <a:lnSpc>
                <a:spcPct val="150000"/>
              </a:lnSpc>
            </a:pPr>
            <a:r>
              <a:rPr lang="en-IN" sz="2400" dirty="0">
                <a:latin typeface="Times New Roman" panose="02020603050405020304" pitchFamily="18" charset="0"/>
                <a:cs typeface="Times New Roman" panose="02020603050405020304" pitchFamily="18" charset="0"/>
              </a:rPr>
              <a:t>Admin can accept/reject this request.</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If admin</a:t>
            </a:r>
            <a:r>
              <a:rPr lang="en-IN" sz="2400" b="1" dirty="0">
                <a:latin typeface="Times New Roman" panose="02020603050405020304" pitchFamily="18" charset="0"/>
                <a:cs typeface="Times New Roman" panose="02020603050405020304" pitchFamily="18" charset="0"/>
              </a:rPr>
              <a:t> accept </a:t>
            </a:r>
            <a:r>
              <a:rPr lang="en-IN" sz="2400" dirty="0">
                <a:latin typeface="Times New Roman" panose="02020603050405020304" pitchFamily="18" charset="0"/>
                <a:cs typeface="Times New Roman" panose="02020603050405020304" pitchFamily="18" charset="0"/>
              </a:rPr>
              <a:t>this request, “@arham_m210695ca@nitc.ac.in” will have </a:t>
            </a:r>
            <a:r>
              <a:rPr lang="en-IN" sz="2400" b="1" dirty="0">
                <a:latin typeface="Times New Roman" panose="02020603050405020304" pitchFamily="18" charset="0"/>
                <a:cs typeface="Times New Roman" panose="02020603050405020304" pitchFamily="18" charset="0"/>
              </a:rPr>
              <a:t>admin access</a:t>
            </a:r>
            <a:r>
              <a:rPr lang="en-IN" sz="2400" dirty="0">
                <a:latin typeface="Times New Roman" panose="02020603050405020304" pitchFamily="18" charset="0"/>
                <a:cs typeface="Times New Roman" panose="02020603050405020304" pitchFamily="18" charset="0"/>
              </a:rPr>
              <a:t> to the system.</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4"/>
          <p:cNvSpPr txBox="1"/>
          <p:nvPr/>
        </p:nvSpPr>
        <p:spPr>
          <a:xfrm>
            <a:off x="578485" y="459105"/>
            <a:ext cx="11402695" cy="5384800"/>
          </a:xfrm>
          <a:prstGeom prst="rect">
            <a:avLst/>
          </a:prstGeom>
          <a:noFill/>
        </p:spPr>
        <p:txBody>
          <a:bodyPr wrap="square">
            <a:spAutoFit/>
          </a:bodyPr>
          <a:lstStyle/>
          <a:p>
            <a:pPr marL="0" indent="0">
              <a:buNone/>
            </a:pPr>
            <a:r>
              <a:rPr lang="en-IN" altLang="en-US" sz="4400" b="1" dirty="0">
                <a:latin typeface="Times New Roman" panose="02020603050405020304" pitchFamily="18" charset="0"/>
                <a:cs typeface="Times New Roman" panose="02020603050405020304" pitchFamily="18" charset="0"/>
              </a:rPr>
              <a:t>Why NITC CRBS</a:t>
            </a:r>
            <a:r>
              <a:rPr lang="en-IN" altLang="en-US" sz="2000" b="1" dirty="0">
                <a:latin typeface="Times New Roman" panose="02020603050405020304" pitchFamily="18" charset="0"/>
                <a:cs typeface="Times New Roman" panose="02020603050405020304" pitchFamily="18" charset="0"/>
              </a:rPr>
              <a:t>(C</a:t>
            </a:r>
            <a:r>
              <a:rPr lang="en-US" sz="2000" b="1" dirty="0">
                <a:latin typeface="Times New Roman" panose="02020603050405020304" pitchFamily="18" charset="0"/>
                <a:cs typeface="Times New Roman" panose="02020603050405020304" pitchFamily="18" charset="0"/>
                <a:sym typeface="+mn-ea"/>
              </a:rPr>
              <a:t>onference </a:t>
            </a:r>
            <a:r>
              <a:rPr lang="en-IN" altLang="en-US" sz="2000" b="1" dirty="0">
                <a:latin typeface="Times New Roman" panose="02020603050405020304" pitchFamily="18" charset="0"/>
                <a:cs typeface="Times New Roman" panose="02020603050405020304" pitchFamily="18" charset="0"/>
                <a:sym typeface="+mn-ea"/>
              </a:rPr>
              <a:t>R</a:t>
            </a:r>
            <a:r>
              <a:rPr lang="en-US" sz="2000" b="1" dirty="0">
                <a:latin typeface="Times New Roman" panose="02020603050405020304" pitchFamily="18" charset="0"/>
                <a:cs typeface="Times New Roman" panose="02020603050405020304" pitchFamily="18" charset="0"/>
                <a:sym typeface="+mn-ea"/>
              </a:rPr>
              <a:t>oom </a:t>
            </a:r>
            <a:r>
              <a:rPr lang="en-IN" altLang="en-US" sz="2000" b="1" dirty="0">
                <a:latin typeface="Times New Roman" panose="02020603050405020304" pitchFamily="18" charset="0"/>
                <a:cs typeface="Times New Roman" panose="02020603050405020304" pitchFamily="18" charset="0"/>
                <a:sym typeface="+mn-ea"/>
              </a:rPr>
              <a:t>B</a:t>
            </a:r>
            <a:r>
              <a:rPr lang="en-US" sz="2000" b="1" dirty="0">
                <a:latin typeface="Times New Roman" panose="02020603050405020304" pitchFamily="18" charset="0"/>
                <a:cs typeface="Times New Roman" panose="02020603050405020304" pitchFamily="18" charset="0"/>
                <a:sym typeface="+mn-ea"/>
              </a:rPr>
              <a:t>ooking </a:t>
            </a:r>
            <a:r>
              <a:rPr lang="en-IN" altLang="en-US" sz="2000" b="1" dirty="0">
                <a:latin typeface="Times New Roman" panose="02020603050405020304" pitchFamily="18" charset="0"/>
                <a:cs typeface="Times New Roman" panose="02020603050405020304" pitchFamily="18" charset="0"/>
                <a:sym typeface="+mn-ea"/>
              </a:rPr>
              <a:t>S</a:t>
            </a:r>
            <a:r>
              <a:rPr lang="en-US" sz="2000" b="1" dirty="0">
                <a:latin typeface="Times New Roman" panose="02020603050405020304" pitchFamily="18" charset="0"/>
                <a:cs typeface="Times New Roman" panose="02020603050405020304" pitchFamily="18" charset="0"/>
                <a:sym typeface="+mn-ea"/>
              </a:rPr>
              <a:t>ystem</a:t>
            </a:r>
            <a:r>
              <a:rPr lang="en-IN" altLang="en-US" sz="2000" b="1" dirty="0">
                <a:latin typeface="Times New Roman" panose="02020603050405020304" pitchFamily="18" charset="0"/>
                <a:cs typeface="Times New Roman" panose="02020603050405020304" pitchFamily="18" charset="0"/>
              </a:rPr>
              <a:t>)</a:t>
            </a:r>
            <a:endParaRPr lang="en-IN" altLang="en-US" sz="2000" b="1" dirty="0">
              <a:latin typeface="Times New Roman" panose="02020603050405020304" pitchFamily="18"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en-IN" altLang="en-US" sz="2200" dirty="0">
                <a:latin typeface="Times New Roman" panose="02020603050405020304" pitchFamily="18" charset="0"/>
                <a:cs typeface="Times New Roman" panose="02020603050405020304" pitchFamily="18" charset="0"/>
              </a:rPr>
              <a:t>At the time of </a:t>
            </a:r>
            <a:r>
              <a:rPr lang="en-IN" altLang="en-US" sz="2200" b="1" dirty="0">
                <a:latin typeface="Times New Roman" panose="02020603050405020304" pitchFamily="18" charset="0"/>
                <a:cs typeface="Times New Roman" panose="02020603050405020304" pitchFamily="18" charset="0"/>
              </a:rPr>
              <a:t>urgent need</a:t>
            </a:r>
            <a:r>
              <a:rPr lang="en-IN" altLang="en-US" sz="2200" dirty="0">
                <a:latin typeface="Times New Roman" panose="02020603050405020304" pitchFamily="18" charset="0"/>
                <a:cs typeface="Times New Roman" panose="02020603050405020304" pitchFamily="18" charset="0"/>
              </a:rPr>
              <a:t>(and non urgent as well), going to offices to get the conference room booking permission for your work gets </a:t>
            </a:r>
            <a:r>
              <a:rPr lang="en-IN" altLang="en-US" sz="2200" b="1" dirty="0">
                <a:latin typeface="Times New Roman" panose="02020603050405020304" pitchFamily="18" charset="0"/>
                <a:cs typeface="Times New Roman" panose="02020603050405020304" pitchFamily="18" charset="0"/>
              </a:rPr>
              <a:t>hectic and time consuming</a:t>
            </a:r>
            <a:r>
              <a:rPr lang="en-IN" altLang="en-US" sz="2200" dirty="0">
                <a:latin typeface="Times New Roman" panose="02020603050405020304" pitchFamily="18" charset="0"/>
                <a:cs typeface="Times New Roman" panose="02020603050405020304" pitchFamily="18" charset="0"/>
              </a:rPr>
              <a:t> as well. You need to get a letter signed from respective authorities and keep the permission safely with you.</a:t>
            </a:r>
            <a:endParaRPr lang="en-IN" altLang="en-US" sz="22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en-IN" altLang="en-US" sz="2200" dirty="0">
                <a:latin typeface="Times New Roman" panose="02020603050405020304" pitchFamily="18" charset="0"/>
                <a:cs typeface="Times New Roman" panose="02020603050405020304" pitchFamily="18" charset="0"/>
              </a:rPr>
              <a:t>Also, for authorities </a:t>
            </a:r>
            <a:r>
              <a:rPr lang="en-IN" altLang="en-US" sz="2200" dirty="0">
                <a:latin typeface="Times New Roman" panose="02020603050405020304" pitchFamily="18" charset="0"/>
                <a:cs typeface="Times New Roman" panose="02020603050405020304" pitchFamily="18" charset="0"/>
                <a:sym typeface="+mn-ea"/>
              </a:rPr>
              <a:t>it may get </a:t>
            </a:r>
            <a:r>
              <a:rPr lang="en-IN" altLang="en-US" sz="2200" b="1" dirty="0">
                <a:latin typeface="Times New Roman" panose="02020603050405020304" pitchFamily="18" charset="0"/>
                <a:cs typeface="Times New Roman" panose="02020603050405020304" pitchFamily="18" charset="0"/>
                <a:sym typeface="+mn-ea"/>
              </a:rPr>
              <a:t>difficult </a:t>
            </a:r>
            <a:r>
              <a:rPr lang="en-IN" altLang="en-US" sz="2200" b="1" dirty="0">
                <a:latin typeface="Times New Roman" panose="02020603050405020304" pitchFamily="18" charset="0"/>
                <a:cs typeface="Times New Roman" panose="02020603050405020304" pitchFamily="18" charset="0"/>
              </a:rPr>
              <a:t>to keep a track</a:t>
            </a:r>
            <a:r>
              <a:rPr lang="en-IN" altLang="en-US" sz="2200" dirty="0">
                <a:latin typeface="Times New Roman" panose="02020603050405020304" pitchFamily="18" charset="0"/>
                <a:cs typeface="Times New Roman" panose="02020603050405020304" pitchFamily="18" charset="0"/>
              </a:rPr>
              <a:t> of these bookings and holding people accountable in case of some items misplaced or damaged in that conference room.</a:t>
            </a:r>
            <a:endParaRPr lang="en-IN" altLang="en-US" sz="2200" dirty="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en-IN" altLang="en-US" sz="2200" dirty="0">
                <a:latin typeface="Times New Roman" panose="02020603050405020304" pitchFamily="18" charset="0"/>
                <a:cs typeface="Times New Roman" panose="02020603050405020304" pitchFamily="18" charset="0"/>
              </a:rPr>
              <a:t>NITC CRBS is here to eradicate all these problems by providing mobile bookings from place of your comfort. Also you don’t need to carry your heavy laptops since this software is in form of an Android application. So you can make bookings on your fingertips at anywhere and anytime.</a:t>
            </a:r>
            <a:endParaRPr lang="en-IN" altLang="en-US" sz="22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6386830" y="1952625"/>
            <a:ext cx="2119630" cy="4351655"/>
          </a:xfrm>
          <a:prstGeom prst="rect">
            <a:avLst/>
          </a:prstGeom>
        </p:spPr>
      </p:pic>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305050" y="1952625"/>
            <a:ext cx="2131060" cy="4351655"/>
          </a:xfrm>
          <a:prstGeom prst="rect">
            <a:avLst/>
          </a:prstGeom>
        </p:spPr>
      </p:pic>
      <p:sp>
        <p:nvSpPr>
          <p:cNvPr id="8" name="Text Box 7"/>
          <p:cNvSpPr txBox="1"/>
          <p:nvPr/>
        </p:nvSpPr>
        <p:spPr>
          <a:xfrm>
            <a:off x="476250" y="568325"/>
            <a:ext cx="9060180" cy="1076325"/>
          </a:xfrm>
          <a:prstGeom prst="rect">
            <a:avLst/>
          </a:prstGeom>
          <a:noFill/>
        </p:spPr>
        <p:txBody>
          <a:bodyPr wrap="square" rtlCol="0">
            <a:spAutoFit/>
          </a:bodyPr>
          <a:p>
            <a:pPr algn="l"/>
            <a:r>
              <a:rPr lang="en-IN" sz="3200" dirty="0">
                <a:latin typeface="Times New Roman" panose="02020603050405020304" pitchFamily="18" charset="0"/>
                <a:cs typeface="Times New Roman" panose="02020603050405020304" pitchFamily="18" charset="0"/>
                <a:sym typeface="+mn-ea"/>
              </a:rPr>
              <a:t>There is </a:t>
            </a:r>
            <a:r>
              <a:rPr lang="en-IN" sz="3200" b="1" dirty="0">
                <a:latin typeface="Times New Roman" panose="02020603050405020304" pitchFamily="18" charset="0"/>
                <a:cs typeface="Times New Roman" panose="02020603050405020304" pitchFamily="18" charset="0"/>
                <a:sym typeface="+mn-ea"/>
              </a:rPr>
              <a:t>signout</a:t>
            </a:r>
            <a:r>
              <a:rPr lang="en-IN" sz="3200" dirty="0">
                <a:latin typeface="Times New Roman" panose="02020603050405020304" pitchFamily="18" charset="0"/>
                <a:cs typeface="Times New Roman" panose="02020603050405020304" pitchFamily="18" charset="0"/>
                <a:sym typeface="+mn-ea"/>
              </a:rPr>
              <a:t> button to logout and allow new user to login to system on that device.</a:t>
            </a:r>
            <a:endParaRPr lang="en-IN" sz="32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2345" y="2540000"/>
            <a:ext cx="5147945" cy="1778635"/>
          </a:xfrm>
        </p:spPr>
        <p:txBody>
          <a:bodyPr>
            <a:normAutofit/>
          </a:bodyPr>
          <a:lstStyle/>
          <a:p>
            <a:pPr marL="0" indent="0">
              <a:buNone/>
            </a:pPr>
            <a:r>
              <a:rPr lang="en-IN" sz="88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1830"/>
            <a:ext cx="10792460" cy="5961380"/>
          </a:xfrm>
        </p:spPr>
        <p:txBody>
          <a:bodyPr>
            <a:normAutofit fontScale="60000"/>
          </a:bodyPr>
          <a:lstStyle/>
          <a:p>
            <a:pPr marL="0" indent="0">
              <a:buNone/>
            </a:pPr>
            <a:r>
              <a:rPr lang="en-IN" altLang="en-US" sz="7300" b="1" dirty="0">
                <a:latin typeface="Times New Roman" panose="02020603050405020304" pitchFamily="18" charset="0"/>
                <a:cs typeface="Times New Roman" panose="02020603050405020304" pitchFamily="18" charset="0"/>
              </a:rPr>
              <a:t>Introduction</a:t>
            </a:r>
            <a:endParaRPr lang="en-US" sz="6000" b="1" dirty="0">
              <a:latin typeface="Times New Roman" panose="02020603050405020304" pitchFamily="18" charset="0"/>
              <a:cs typeface="Times New Roman" panose="02020603050405020304" pitchFamily="18" charset="0"/>
            </a:endParaRPr>
          </a:p>
          <a:p>
            <a:pPr>
              <a:lnSpc>
                <a:spcPct val="150000"/>
              </a:lnSpc>
            </a:pPr>
            <a:r>
              <a:rPr lang="en-US" sz="4500" dirty="0">
                <a:latin typeface="Times New Roman" panose="02020603050405020304" pitchFamily="18" charset="0"/>
                <a:cs typeface="Times New Roman" panose="02020603050405020304" pitchFamily="18" charset="0"/>
                <a:sym typeface="+mn-ea"/>
              </a:rPr>
              <a:t>NITC Conference Room Booking System</a:t>
            </a:r>
            <a:r>
              <a:rPr lang="en-IN" altLang="en-US" sz="4500" dirty="0">
                <a:latin typeface="Times New Roman" panose="02020603050405020304" pitchFamily="18" charset="0"/>
                <a:cs typeface="Times New Roman" panose="02020603050405020304" pitchFamily="18" charset="0"/>
                <a:sym typeface="+mn-ea"/>
              </a:rPr>
              <a:t> </a:t>
            </a:r>
            <a:r>
              <a:rPr lang="en-US" sz="4500" dirty="0">
                <a:latin typeface="Times New Roman" panose="02020603050405020304" pitchFamily="18" charset="0"/>
                <a:cs typeface="Times New Roman" panose="02020603050405020304" pitchFamily="18" charset="0"/>
                <a:sym typeface="+mn-ea"/>
              </a:rPr>
              <a:t>is a simple Application to facilitate booking of </a:t>
            </a:r>
            <a:r>
              <a:rPr lang="en-IN" altLang="en-US" sz="4500" dirty="0">
                <a:latin typeface="Times New Roman" panose="02020603050405020304" pitchFamily="18" charset="0"/>
                <a:cs typeface="Times New Roman" panose="02020603050405020304" pitchFamily="18" charset="0"/>
                <a:sym typeface="+mn-ea"/>
              </a:rPr>
              <a:t>various </a:t>
            </a:r>
            <a:r>
              <a:rPr lang="en-US" sz="4500" dirty="0">
                <a:latin typeface="Times New Roman" panose="02020603050405020304" pitchFamily="18" charset="0"/>
                <a:cs typeface="Times New Roman" panose="02020603050405020304" pitchFamily="18" charset="0"/>
                <a:sym typeface="+mn-ea"/>
              </a:rPr>
              <a:t>conference rooms</a:t>
            </a:r>
            <a:r>
              <a:rPr lang="en-IN" altLang="en-US" sz="4500" dirty="0">
                <a:latin typeface="Times New Roman" panose="02020603050405020304" pitchFamily="18" charset="0"/>
                <a:cs typeface="Times New Roman" panose="02020603050405020304" pitchFamily="18" charset="0"/>
                <a:sym typeface="+mn-ea"/>
              </a:rPr>
              <a:t> available in institute by providing an easy to access </a:t>
            </a:r>
            <a:r>
              <a:rPr lang="en-IN" altLang="en-US" sz="4500" b="1" dirty="0">
                <a:latin typeface="Times New Roman" panose="02020603050405020304" pitchFamily="18" charset="0"/>
                <a:cs typeface="Times New Roman" panose="02020603050405020304" pitchFamily="18" charset="0"/>
                <a:sym typeface="+mn-ea"/>
              </a:rPr>
              <a:t>Android interface</a:t>
            </a:r>
            <a:r>
              <a:rPr lang="en-US" sz="4500" dirty="0">
                <a:latin typeface="Times New Roman" panose="02020603050405020304" pitchFamily="18" charset="0"/>
                <a:cs typeface="Times New Roman" panose="02020603050405020304" pitchFamily="18" charset="0"/>
                <a:sym typeface="+mn-ea"/>
              </a:rPr>
              <a:t>.</a:t>
            </a:r>
            <a:endParaRPr lang="en-IN" altLang="en-US" sz="4500" dirty="0">
              <a:latin typeface="Times New Roman" panose="02020603050405020304" pitchFamily="18" charset="0"/>
              <a:cs typeface="Times New Roman" panose="02020603050405020304" pitchFamily="18" charset="0"/>
            </a:endParaRPr>
          </a:p>
          <a:p>
            <a:pPr>
              <a:lnSpc>
                <a:spcPct val="150000"/>
              </a:lnSpc>
            </a:pPr>
            <a:r>
              <a:rPr lang="en-IN" altLang="en-US" sz="4500" dirty="0">
                <a:latin typeface="Times New Roman" panose="02020603050405020304" pitchFamily="18" charset="0"/>
                <a:cs typeface="Times New Roman" panose="02020603050405020304" pitchFamily="18" charset="0"/>
              </a:rPr>
              <a:t>Main goal of this system</a:t>
            </a:r>
            <a:r>
              <a:rPr lang="en-US" sz="4500" dirty="0">
                <a:latin typeface="Times New Roman" panose="02020603050405020304" pitchFamily="18" charset="0"/>
                <a:cs typeface="Times New Roman" panose="02020603050405020304" pitchFamily="18" charset="0"/>
              </a:rPr>
              <a:t> </a:t>
            </a:r>
            <a:r>
              <a:rPr lang="en-IN" altLang="en-US" sz="4500" dirty="0">
                <a:latin typeface="Times New Roman" panose="02020603050405020304" pitchFamily="18" charset="0"/>
                <a:cs typeface="Times New Roman" panose="02020603050405020304" pitchFamily="18" charset="0"/>
              </a:rPr>
              <a:t>is to </a:t>
            </a:r>
            <a:r>
              <a:rPr lang="en-IN" altLang="en-US" sz="4500" b="1" dirty="0">
                <a:latin typeface="Times New Roman" panose="02020603050405020304" pitchFamily="18" charset="0"/>
                <a:cs typeface="Times New Roman" panose="02020603050405020304" pitchFamily="18" charset="0"/>
              </a:rPr>
              <a:t>digitalise</a:t>
            </a:r>
            <a:r>
              <a:rPr lang="en-IN" altLang="en-US" sz="4500" dirty="0">
                <a:latin typeface="Times New Roman" panose="02020603050405020304" pitchFamily="18" charset="0"/>
                <a:cs typeface="Times New Roman" panose="02020603050405020304" pitchFamily="18" charset="0"/>
              </a:rPr>
              <a:t> </a:t>
            </a:r>
            <a:r>
              <a:rPr lang="en-IN" altLang="en-US" sz="4500" b="1" dirty="0">
                <a:latin typeface="Times New Roman" panose="02020603050405020304" pitchFamily="18" charset="0"/>
                <a:cs typeface="Times New Roman" panose="02020603050405020304" pitchFamily="18" charset="0"/>
              </a:rPr>
              <a:t>the current system</a:t>
            </a:r>
            <a:r>
              <a:rPr lang="en-IN" altLang="en-US" sz="4500" dirty="0">
                <a:latin typeface="Times New Roman" panose="02020603050405020304" pitchFamily="18" charset="0"/>
                <a:cs typeface="Times New Roman" panose="02020603050405020304" pitchFamily="18" charset="0"/>
              </a:rPr>
              <a:t> for conference room booking of institute.  </a:t>
            </a:r>
            <a:endParaRPr lang="en-IN" altLang="en-US" sz="4500" dirty="0">
              <a:latin typeface="Times New Roman" panose="02020603050405020304" pitchFamily="18" charset="0"/>
              <a:cs typeface="Times New Roman" panose="02020603050405020304" pitchFamily="18" charset="0"/>
            </a:endParaRPr>
          </a:p>
          <a:p>
            <a:pPr>
              <a:lnSpc>
                <a:spcPct val="150000"/>
              </a:lnSpc>
            </a:pPr>
            <a:r>
              <a:rPr lang="en-US" sz="4500" dirty="0">
                <a:latin typeface="Times New Roman" panose="02020603050405020304" pitchFamily="18" charset="0"/>
                <a:cs typeface="Times New Roman" panose="02020603050405020304" pitchFamily="18" charset="0"/>
                <a:sym typeface="+mn-ea"/>
              </a:rPr>
              <a:t>The </a:t>
            </a:r>
            <a:r>
              <a:rPr lang="en-IN" altLang="en-US" sz="4500" dirty="0">
                <a:latin typeface="Times New Roman" panose="02020603050405020304" pitchFamily="18" charset="0"/>
                <a:cs typeface="Times New Roman" panose="02020603050405020304" pitchFamily="18" charset="0"/>
                <a:sym typeface="+mn-ea"/>
              </a:rPr>
              <a:t>project </a:t>
            </a:r>
            <a:r>
              <a:rPr lang="en-US" sz="4500" b="1" dirty="0">
                <a:latin typeface="Times New Roman" panose="02020603050405020304" pitchFamily="18" charset="0"/>
                <a:cs typeface="Times New Roman" panose="02020603050405020304" pitchFamily="18" charset="0"/>
                <a:sym typeface="+mn-ea"/>
              </a:rPr>
              <a:t>core part</a:t>
            </a:r>
            <a:r>
              <a:rPr lang="en-US" sz="4500" b="1" dirty="0">
                <a:latin typeface="Times New Roman" panose="02020603050405020304" pitchFamily="18" charset="0"/>
                <a:cs typeface="Times New Roman" panose="02020603050405020304" pitchFamily="18" charset="0"/>
                <a:sym typeface="+mn-ea"/>
              </a:rPr>
              <a:t> is reservation and booking</a:t>
            </a:r>
            <a:r>
              <a:rPr lang="en-US" sz="4500" dirty="0">
                <a:latin typeface="Times New Roman" panose="02020603050405020304" pitchFamily="18" charset="0"/>
                <a:cs typeface="Times New Roman" panose="02020603050405020304" pitchFamily="18" charset="0"/>
                <a:sym typeface="+mn-ea"/>
              </a:rPr>
              <a:t> system to keep track of the reservation and room availability</a:t>
            </a:r>
            <a:r>
              <a:rPr lang="en-IN" altLang="en-US" sz="4500" dirty="0">
                <a:latin typeface="Times New Roman" panose="02020603050405020304" pitchFamily="18" charset="0"/>
                <a:cs typeface="Times New Roman" panose="02020603050405020304" pitchFamily="18" charset="0"/>
                <a:sym typeface="+mn-ea"/>
              </a:rPr>
              <a:t>.</a:t>
            </a:r>
            <a:endParaRPr lang="en-US" dirty="0"/>
          </a:p>
          <a:p>
            <a:pPr marL="0" indent="0">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1325563"/>
          </a:xfrm>
        </p:spPr>
        <p:txBody>
          <a:bodyPr/>
          <a:lstStyle/>
          <a:p>
            <a:r>
              <a:rPr lang="en-IN" b="1" dirty="0">
                <a:latin typeface="Times New Roman" panose="02020603050405020304" pitchFamily="18" charset="0"/>
                <a:cs typeface="Times New Roman" panose="02020603050405020304" pitchFamily="18" charset="0"/>
              </a:rPr>
              <a:t>Product Features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838200" y="1391285"/>
            <a:ext cx="7005955" cy="5304155"/>
          </a:xfrm>
        </p:spPr>
        <p:txBody>
          <a:bodyPr>
            <a:normAutofit fontScale="25000"/>
          </a:bodyPr>
          <a:lstStyle/>
          <a:p>
            <a:pPr marL="0" indent="0">
              <a:buNone/>
            </a:pPr>
            <a:r>
              <a:rPr lang="en-IN" sz="11200" b="1" dirty="0">
                <a:latin typeface="Times New Roman" panose="02020603050405020304" pitchFamily="18" charset="0"/>
                <a:cs typeface="Times New Roman" panose="02020603050405020304" pitchFamily="18" charset="0"/>
              </a:rPr>
              <a:t>A. User Features</a:t>
            </a:r>
            <a:endParaRPr lang="en-IN" sz="11200" b="1" dirty="0">
              <a:latin typeface="Times New Roman" panose="02020603050405020304" pitchFamily="18" charset="0"/>
              <a:cs typeface="Times New Roman" panose="02020603050405020304" pitchFamily="18" charset="0"/>
            </a:endParaRPr>
          </a:p>
          <a:p>
            <a:pPr marL="0" indent="0">
              <a:buNone/>
            </a:pP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IN" altLang="en-US" sz="8000" dirty="0">
                <a:latin typeface="Times New Roman" panose="02020603050405020304" pitchFamily="18" charset="0"/>
                <a:cs typeface="Times New Roman" panose="02020603050405020304" pitchFamily="18" charset="0"/>
              </a:rPr>
              <a:t>User can</a:t>
            </a:r>
            <a:r>
              <a:rPr lang="en-US" sz="8000" dirty="0">
                <a:latin typeface="Times New Roman" panose="02020603050405020304" pitchFamily="18" charset="0"/>
                <a:cs typeface="Times New Roman" panose="02020603050405020304" pitchFamily="18" charset="0"/>
              </a:rPr>
              <a:t> </a:t>
            </a:r>
            <a:r>
              <a:rPr lang="en-IN" altLang="en-US" sz="8000" b="1" dirty="0">
                <a:latin typeface="Times New Roman" panose="02020603050405020304" pitchFamily="18" charset="0"/>
                <a:cs typeface="Times New Roman" panose="02020603050405020304" pitchFamily="18" charset="0"/>
              </a:rPr>
              <a:t>r</a:t>
            </a:r>
            <a:r>
              <a:rPr lang="en-US" sz="8000" b="1" dirty="0">
                <a:latin typeface="Times New Roman" panose="02020603050405020304" pitchFamily="18" charset="0"/>
                <a:cs typeface="Times New Roman" panose="02020603050405020304" pitchFamily="18" charset="0"/>
              </a:rPr>
              <a:t>egister</a:t>
            </a:r>
            <a:r>
              <a:rPr lang="en-IN" altLang="en-US" sz="8000" b="1" dirty="0">
                <a:latin typeface="Times New Roman" panose="02020603050405020304" pitchFamily="18" charset="0"/>
                <a:cs typeface="Times New Roman" panose="02020603050405020304" pitchFamily="18" charset="0"/>
              </a:rPr>
              <a:t>/login </a:t>
            </a:r>
            <a:r>
              <a:rPr lang="en-IN" altLang="en-US" sz="8000" dirty="0">
                <a:latin typeface="Times New Roman" panose="02020603050405020304" pitchFamily="18" charset="0"/>
                <a:cs typeface="Times New Roman" panose="02020603050405020304" pitchFamily="18" charset="0"/>
              </a:rPr>
              <a:t>themselves.</a:t>
            </a:r>
            <a:endParaRPr lang="en-IN" altLang="en-US" sz="80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IN" altLang="en-US" sz="8000" dirty="0">
                <a:latin typeface="Times New Roman" panose="02020603050405020304" pitchFamily="18" charset="0"/>
                <a:cs typeface="Times New Roman" panose="02020603050405020304" pitchFamily="18" charset="0"/>
                <a:sym typeface="+mn-ea"/>
              </a:rPr>
              <a:t>User can </a:t>
            </a:r>
            <a:r>
              <a:rPr lang="en-US" sz="8000" b="1" dirty="0">
                <a:latin typeface="Times New Roman" panose="02020603050405020304" pitchFamily="18" charset="0"/>
                <a:cs typeface="Times New Roman" panose="02020603050405020304" pitchFamily="18" charset="0"/>
                <a:sym typeface="+mn-ea"/>
              </a:rPr>
              <a:t>view</a:t>
            </a:r>
            <a:r>
              <a:rPr lang="en-US" sz="8000" dirty="0">
                <a:latin typeface="Times New Roman" panose="02020603050405020304" pitchFamily="18" charset="0"/>
                <a:cs typeface="Times New Roman" panose="02020603050405020304" pitchFamily="18" charset="0"/>
                <a:sym typeface="+mn-ea"/>
              </a:rPr>
              <a:t> available conference rooms.</a:t>
            </a:r>
            <a:endParaRPr lang="en-IN" altLang="en-US" sz="80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IN" altLang="en-US" sz="8000" dirty="0">
                <a:latin typeface="Times New Roman" panose="02020603050405020304" pitchFamily="18" charset="0"/>
                <a:cs typeface="Times New Roman" panose="02020603050405020304" pitchFamily="18" charset="0"/>
                <a:sym typeface="+mn-ea"/>
              </a:rPr>
              <a:t>User can</a:t>
            </a:r>
            <a:r>
              <a:rPr lang="en-US" sz="8000" dirty="0">
                <a:latin typeface="Times New Roman" panose="02020603050405020304" pitchFamily="18" charset="0"/>
                <a:cs typeface="Times New Roman" panose="02020603050405020304" pitchFamily="18" charset="0"/>
                <a:sym typeface="+mn-ea"/>
              </a:rPr>
              <a:t> </a:t>
            </a:r>
            <a:r>
              <a:rPr lang="en-US" sz="8000" b="1" dirty="0">
                <a:latin typeface="Times New Roman" panose="02020603050405020304" pitchFamily="18" charset="0"/>
                <a:cs typeface="Times New Roman" panose="02020603050405020304" pitchFamily="18" charset="0"/>
                <a:sym typeface="+mn-ea"/>
              </a:rPr>
              <a:t>book</a:t>
            </a:r>
            <a:r>
              <a:rPr lang="en-US" sz="8000" dirty="0">
                <a:latin typeface="Times New Roman" panose="02020603050405020304" pitchFamily="18" charset="0"/>
                <a:cs typeface="Times New Roman" panose="02020603050405020304" pitchFamily="18" charset="0"/>
                <a:sym typeface="+mn-ea"/>
              </a:rPr>
              <a:t> a conference room by providing a valid date,</a:t>
            </a:r>
            <a:r>
              <a:rPr lang="en-IN" altLang="en-US" sz="8000" dirty="0">
                <a:latin typeface="Times New Roman" panose="02020603050405020304" pitchFamily="18" charset="0"/>
                <a:cs typeface="Times New Roman" panose="02020603050405020304" pitchFamily="18" charset="0"/>
                <a:sym typeface="+mn-ea"/>
              </a:rPr>
              <a:t> </a:t>
            </a:r>
            <a:r>
              <a:rPr lang="en-US" sz="8000" dirty="0">
                <a:latin typeface="Times New Roman" panose="02020603050405020304" pitchFamily="18" charset="0"/>
                <a:cs typeface="Times New Roman" panose="02020603050405020304" pitchFamily="18" charset="0"/>
                <a:sym typeface="+mn-ea"/>
              </a:rPr>
              <a:t>time, purpose </a:t>
            </a:r>
            <a:r>
              <a:rPr lang="en-IN" sz="8000" dirty="0">
                <a:latin typeface="Times New Roman" panose="02020603050405020304" pitchFamily="18" charset="0"/>
                <a:cs typeface="Times New Roman" panose="02020603050405020304" pitchFamily="18" charset="0"/>
                <a:sym typeface="+mn-ea"/>
              </a:rPr>
              <a:t>and faculty(optional).</a:t>
            </a:r>
            <a:endParaRPr lang="en-IN" altLang="en-US" sz="80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IN" altLang="en-US" sz="8000" dirty="0">
                <a:latin typeface="Times New Roman" panose="02020603050405020304" pitchFamily="18" charset="0"/>
                <a:cs typeface="Times New Roman" panose="02020603050405020304" pitchFamily="18" charset="0"/>
                <a:sym typeface="+mn-ea"/>
              </a:rPr>
              <a:t>User can</a:t>
            </a:r>
            <a:r>
              <a:rPr lang="en-US" sz="8000" dirty="0">
                <a:latin typeface="Times New Roman" panose="02020603050405020304" pitchFamily="18" charset="0"/>
                <a:cs typeface="Times New Roman" panose="02020603050405020304" pitchFamily="18" charset="0"/>
                <a:sym typeface="+mn-ea"/>
              </a:rPr>
              <a:t> </a:t>
            </a:r>
            <a:r>
              <a:rPr lang="en-US" sz="8000" b="1" dirty="0">
                <a:latin typeface="Times New Roman" panose="02020603050405020304" pitchFamily="18" charset="0"/>
                <a:cs typeface="Times New Roman" panose="02020603050405020304" pitchFamily="18" charset="0"/>
                <a:sym typeface="+mn-ea"/>
              </a:rPr>
              <a:t>view status </a:t>
            </a:r>
            <a:r>
              <a:rPr lang="en-US" sz="8000" dirty="0">
                <a:latin typeface="Times New Roman" panose="02020603050405020304" pitchFamily="18" charset="0"/>
                <a:cs typeface="Times New Roman" panose="02020603050405020304" pitchFamily="18" charset="0"/>
                <a:sym typeface="+mn-ea"/>
              </a:rPr>
              <a:t>of their booking.</a:t>
            </a:r>
            <a:endParaRPr lang="en-US" sz="80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IN" altLang="en-US" sz="8000" dirty="0">
                <a:latin typeface="Times New Roman" panose="02020603050405020304" pitchFamily="18" charset="0"/>
                <a:cs typeface="Times New Roman" panose="02020603050405020304" pitchFamily="18" charset="0"/>
              </a:rPr>
              <a:t>User can </a:t>
            </a:r>
            <a:r>
              <a:rPr lang="en-US" sz="8000" b="1" dirty="0">
                <a:latin typeface="Times New Roman" panose="02020603050405020304" pitchFamily="18" charset="0"/>
                <a:cs typeface="Times New Roman" panose="02020603050405020304" pitchFamily="18" charset="0"/>
              </a:rPr>
              <a:t>view the suggestion</a:t>
            </a:r>
            <a:r>
              <a:rPr lang="en-US" sz="8000" dirty="0">
                <a:latin typeface="Times New Roman" panose="02020603050405020304" pitchFamily="18" charset="0"/>
                <a:cs typeface="Times New Roman" panose="02020603050405020304" pitchFamily="18" charset="0"/>
              </a:rPr>
              <a:t> made by the admin in case </a:t>
            </a:r>
            <a:r>
              <a:rPr lang="en-IN" altLang="en-US" sz="8000" dirty="0">
                <a:latin typeface="Times New Roman" panose="02020603050405020304" pitchFamily="18" charset="0"/>
                <a:cs typeface="Times New Roman" panose="02020603050405020304" pitchFamily="18" charset="0"/>
              </a:rPr>
              <a:t>thei</a:t>
            </a:r>
            <a:r>
              <a:rPr lang="en-US" sz="8000" dirty="0">
                <a:latin typeface="Times New Roman" panose="02020603050405020304" pitchFamily="18" charset="0"/>
                <a:cs typeface="Times New Roman" panose="02020603050405020304" pitchFamily="18" charset="0"/>
              </a:rPr>
              <a:t>r booking is </a:t>
            </a:r>
            <a:r>
              <a:rPr lang="en-IN" sz="8000" dirty="0">
                <a:latin typeface="Times New Roman" panose="02020603050405020304" pitchFamily="18" charset="0"/>
                <a:cs typeface="Times New Roman" panose="02020603050405020304" pitchFamily="18" charset="0"/>
              </a:rPr>
              <a:t>rejected.</a:t>
            </a:r>
            <a:endParaRPr lang="en-IN" sz="80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IN" altLang="en-US" sz="8000" dirty="0">
                <a:latin typeface="Times New Roman" panose="02020603050405020304" pitchFamily="18" charset="0"/>
                <a:cs typeface="Times New Roman" panose="02020603050405020304" pitchFamily="18" charset="0"/>
                <a:sym typeface="+mn-ea"/>
              </a:rPr>
              <a:t>User can</a:t>
            </a:r>
            <a:r>
              <a:rPr lang="en-US" sz="8000" dirty="0">
                <a:latin typeface="Times New Roman" panose="02020603050405020304" pitchFamily="18" charset="0"/>
                <a:cs typeface="Times New Roman" panose="02020603050405020304" pitchFamily="18" charset="0"/>
                <a:sym typeface="+mn-ea"/>
              </a:rPr>
              <a:t> view and edit their </a:t>
            </a:r>
            <a:r>
              <a:rPr lang="en-US" sz="8000" b="1" dirty="0">
                <a:latin typeface="Times New Roman" panose="02020603050405020304" pitchFamily="18" charset="0"/>
                <a:cs typeface="Times New Roman" panose="02020603050405020304" pitchFamily="18" charset="0"/>
                <a:sym typeface="+mn-ea"/>
              </a:rPr>
              <a:t>profile</a:t>
            </a:r>
            <a:r>
              <a:rPr lang="en-US" sz="8000" dirty="0">
                <a:latin typeface="Times New Roman" panose="02020603050405020304" pitchFamily="18" charset="0"/>
                <a:cs typeface="Times New Roman" panose="02020603050405020304" pitchFamily="18" charset="0"/>
                <a:sym typeface="+mn-ea"/>
              </a:rPr>
              <a:t>.</a:t>
            </a:r>
            <a:r>
              <a:rPr lang="en-US" sz="8000" dirty="0">
                <a:latin typeface="Times New Roman" panose="02020603050405020304" pitchFamily="18" charset="0"/>
                <a:cs typeface="Times New Roman" panose="02020603050405020304" pitchFamily="18" charset="0"/>
              </a:rPr>
              <a:t> </a:t>
            </a:r>
            <a:endParaRPr lang="en-US" sz="8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1">
            <a:extLst>
              <a:ext uri="{28A0092B-C50C-407E-A947-70E740481C1C}">
                <a14:useLocalDpi xmlns:a14="http://schemas.microsoft.com/office/drawing/2010/main" val="0"/>
              </a:ext>
            </a:extLst>
          </a:blip>
          <a:srcRect t="825"/>
          <a:stretch>
            <a:fillRect/>
          </a:stretch>
        </p:blipFill>
        <p:spPr>
          <a:xfrm>
            <a:off x="8856345" y="1003935"/>
            <a:ext cx="2735580" cy="55702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1985" y="300990"/>
            <a:ext cx="8043545" cy="6315075"/>
          </a:xfrm>
        </p:spPr>
        <p:txBody>
          <a:bodyPr>
            <a:normAutofit fontScale="80000"/>
          </a:bodyPr>
          <a:lstStyle/>
          <a:p>
            <a:pPr marL="0" indent="0">
              <a:buNone/>
            </a:pPr>
            <a:r>
              <a:rPr lang="en-IN" sz="3500" b="1" dirty="0">
                <a:latin typeface="Times New Roman" panose="02020603050405020304" pitchFamily="18" charset="0"/>
                <a:cs typeface="Times New Roman" panose="02020603050405020304" pitchFamily="18" charset="0"/>
                <a:sym typeface="+mn-ea"/>
              </a:rPr>
              <a:t>B. Admin Features</a:t>
            </a:r>
            <a:endParaRPr lang="en-IN" sz="4000" b="1" dirty="0">
              <a:latin typeface="Times New Roman" panose="02020603050405020304" pitchFamily="18" charset="0"/>
              <a:cs typeface="Times New Roman" panose="02020603050405020304" pitchFamily="18" charset="0"/>
              <a:sym typeface="+mn-ea"/>
            </a:endParaRPr>
          </a:p>
          <a:p>
            <a:pPr marL="0" indent="0">
              <a:buNone/>
            </a:pPr>
            <a:endParaRPr lang="en-US" dirty="0">
              <a:latin typeface="Times New Roman" panose="02020603050405020304" pitchFamily="18" charset="0"/>
              <a:cs typeface="Times New Roman" panose="02020603050405020304" pitchFamily="18" charset="0"/>
            </a:endParaRPr>
          </a:p>
          <a:p>
            <a:pPr marL="0" indent="0">
              <a:lnSpc>
                <a:spcPct val="150000"/>
              </a:lnSpc>
              <a:buNone/>
            </a:pPr>
            <a:r>
              <a:rPr lang="en-IN" altLang="en-US" sz="2500" dirty="0">
                <a:latin typeface="Times New Roman" panose="02020603050405020304" pitchFamily="18" charset="0"/>
                <a:cs typeface="Times New Roman" panose="02020603050405020304" pitchFamily="18" charset="0"/>
              </a:rPr>
              <a:t>Admin can perform </a:t>
            </a:r>
            <a:r>
              <a:rPr lang="en-IN" altLang="en-US" sz="2500" b="1" dirty="0">
                <a:latin typeface="Times New Roman" panose="02020603050405020304" pitchFamily="18" charset="0"/>
                <a:cs typeface="Times New Roman" panose="02020603050405020304" pitchFamily="18" charset="0"/>
              </a:rPr>
              <a:t>all actions of normal user</a:t>
            </a:r>
            <a:r>
              <a:rPr lang="en-IN" altLang="en-US" sz="2500" dirty="0">
                <a:latin typeface="Times New Roman" panose="02020603050405020304" pitchFamily="18" charset="0"/>
                <a:cs typeface="Times New Roman" panose="02020603050405020304" pitchFamily="18" charset="0"/>
              </a:rPr>
              <a:t> (Part A : points 1-6). </a:t>
            </a:r>
            <a:endParaRPr lang="en-IN" altLang="en-US" sz="2300" dirty="0">
              <a:latin typeface="Times New Roman" panose="02020603050405020304" pitchFamily="18" charset="0"/>
              <a:cs typeface="Times New Roman" panose="02020603050405020304" pitchFamily="18" charset="0"/>
            </a:endParaRPr>
          </a:p>
          <a:p>
            <a:pPr marL="0" indent="0">
              <a:lnSpc>
                <a:spcPct val="150000"/>
              </a:lnSpc>
              <a:buNone/>
            </a:pPr>
            <a:r>
              <a:rPr lang="en-IN" altLang="en-US" sz="2500" dirty="0">
                <a:latin typeface="Times New Roman" panose="02020603050405020304" pitchFamily="18" charset="0"/>
                <a:cs typeface="Times New Roman" panose="02020603050405020304" pitchFamily="18" charset="0"/>
              </a:rPr>
              <a:t>Actions </a:t>
            </a:r>
            <a:r>
              <a:rPr lang="en-IN" altLang="en-US" sz="2500" b="1" dirty="0">
                <a:latin typeface="Times New Roman" panose="02020603050405020304" pitchFamily="18" charset="0"/>
                <a:cs typeface="Times New Roman" panose="02020603050405020304" pitchFamily="18" charset="0"/>
              </a:rPr>
              <a:t>exclusive to Admin </a:t>
            </a:r>
            <a:r>
              <a:rPr lang="en-IN" altLang="en-US" sz="2500" dirty="0">
                <a:latin typeface="Times New Roman" panose="02020603050405020304" pitchFamily="18" charset="0"/>
                <a:cs typeface="Times New Roman" panose="02020603050405020304" pitchFamily="18" charset="0"/>
              </a:rPr>
              <a:t>are :-</a:t>
            </a:r>
            <a:endParaRPr lang="en-US" sz="25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2500" dirty="0">
                <a:latin typeface="Times New Roman" panose="02020603050405020304" pitchFamily="18" charset="0"/>
                <a:cs typeface="Times New Roman" panose="02020603050405020304" pitchFamily="18" charset="0"/>
              </a:rPr>
              <a:t>Admin </a:t>
            </a:r>
            <a:r>
              <a:rPr lang="en-IN" altLang="en-US" sz="2500" dirty="0">
                <a:latin typeface="Times New Roman" panose="02020603050405020304" pitchFamily="18" charset="0"/>
                <a:cs typeface="Times New Roman" panose="02020603050405020304" pitchFamily="18" charset="0"/>
              </a:rPr>
              <a:t>can</a:t>
            </a:r>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add</a:t>
            </a:r>
            <a:r>
              <a:rPr lang="en-IN" altLang="en-US" sz="2500" b="1" dirty="0">
                <a:latin typeface="Times New Roman" panose="02020603050405020304" pitchFamily="18" charset="0"/>
                <a:cs typeface="Times New Roman" panose="02020603050405020304" pitchFamily="18" charset="0"/>
              </a:rPr>
              <a:t>/remove</a:t>
            </a:r>
            <a:r>
              <a:rPr lang="en-IN" altLang="en-US" sz="2500" dirty="0">
                <a:latin typeface="Times New Roman" panose="02020603050405020304" pitchFamily="18" charset="0"/>
                <a:cs typeface="Times New Roman" panose="02020603050405020304" pitchFamily="18" charset="0"/>
              </a:rPr>
              <a:t> some</a:t>
            </a:r>
            <a:r>
              <a:rPr lang="en-US" sz="2500" dirty="0">
                <a:latin typeface="Times New Roman" panose="02020603050405020304" pitchFamily="18" charset="0"/>
                <a:cs typeface="Times New Roman" panose="02020603050405020304" pitchFamily="18" charset="0"/>
              </a:rPr>
              <a:t> conference room.</a:t>
            </a:r>
            <a:endParaRPr lang="en-US" sz="25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2500" dirty="0">
                <a:latin typeface="Times New Roman" panose="02020603050405020304" pitchFamily="18" charset="0"/>
                <a:cs typeface="Times New Roman" panose="02020603050405020304" pitchFamily="18" charset="0"/>
              </a:rPr>
              <a:t>Admin </a:t>
            </a:r>
            <a:r>
              <a:rPr lang="en-IN" altLang="en-US" sz="2500" dirty="0">
                <a:latin typeface="Times New Roman" panose="02020603050405020304" pitchFamily="18" charset="0"/>
                <a:cs typeface="Times New Roman" panose="02020603050405020304" pitchFamily="18" charset="0"/>
              </a:rPr>
              <a:t>can</a:t>
            </a:r>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view</a:t>
            </a:r>
            <a:r>
              <a:rPr lang="en-IN" altLang="en-US" sz="2500" b="1" dirty="0">
                <a:latin typeface="Times New Roman" panose="02020603050405020304" pitchFamily="18" charset="0"/>
                <a:cs typeface="Times New Roman" panose="02020603050405020304" pitchFamily="18" charset="0"/>
              </a:rPr>
              <a:t>/accept/reject</a:t>
            </a:r>
            <a:r>
              <a:rPr lang="en-US" sz="2500" dirty="0">
                <a:latin typeface="Times New Roman" panose="02020603050405020304" pitchFamily="18" charset="0"/>
                <a:cs typeface="Times New Roman" panose="02020603050405020304" pitchFamily="18" charset="0"/>
              </a:rPr>
              <a:t> the booking requests made by </a:t>
            </a:r>
            <a:r>
              <a:rPr lang="en-IN" altLang="en-US" sz="2500" dirty="0">
                <a:latin typeface="Times New Roman" panose="02020603050405020304" pitchFamily="18" charset="0"/>
                <a:cs typeface="Times New Roman" panose="02020603050405020304" pitchFamily="18" charset="0"/>
              </a:rPr>
              <a:t>users</a:t>
            </a:r>
            <a:r>
              <a:rPr lang="en-US" sz="2500" dirty="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2500" dirty="0">
                <a:latin typeface="Times New Roman" panose="02020603050405020304" pitchFamily="18" charset="0"/>
                <a:cs typeface="Times New Roman" panose="02020603050405020304" pitchFamily="18" charset="0"/>
              </a:rPr>
              <a:t>Admin </a:t>
            </a:r>
            <a:r>
              <a:rPr lang="en-IN" altLang="en-US" sz="2500" dirty="0">
                <a:latin typeface="Times New Roman" panose="02020603050405020304" pitchFamily="18" charset="0"/>
                <a:cs typeface="Times New Roman" panose="02020603050405020304" pitchFamily="18" charset="0"/>
              </a:rPr>
              <a:t>can </a:t>
            </a:r>
            <a:r>
              <a:rPr lang="en-US" sz="2500" b="1" dirty="0">
                <a:latin typeface="Times New Roman" panose="02020603050405020304" pitchFamily="18" charset="0"/>
                <a:cs typeface="Times New Roman" panose="02020603050405020304" pitchFamily="18" charset="0"/>
              </a:rPr>
              <a:t>suggest </a:t>
            </a:r>
            <a:r>
              <a:rPr lang="en-IN" altLang="en-US" sz="2500" b="1" dirty="0">
                <a:latin typeface="Times New Roman" panose="02020603050405020304" pitchFamily="18" charset="0"/>
                <a:cs typeface="Times New Roman" panose="02020603050405020304" pitchFamily="18" charset="0"/>
              </a:rPr>
              <a:t>an alternate</a:t>
            </a:r>
            <a:r>
              <a:rPr lang="en-IN" altLang="en-US" sz="2500" dirty="0">
                <a:latin typeface="Times New Roman" panose="02020603050405020304" pitchFamily="18" charset="0"/>
                <a:cs typeface="Times New Roman" panose="02020603050405020304" pitchFamily="18" charset="0"/>
              </a:rPr>
              <a:t> room to </a:t>
            </a:r>
            <a:r>
              <a:rPr lang="en-IN" sz="2500" dirty="0">
                <a:latin typeface="Times New Roman" panose="02020603050405020304" pitchFamily="18" charset="0"/>
                <a:cs typeface="Times New Roman" panose="02020603050405020304" pitchFamily="18" charset="0"/>
              </a:rPr>
              <a:t>user</a:t>
            </a:r>
            <a:r>
              <a:rPr lang="en-IN" altLang="en-US" sz="2500"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in case he </a:t>
            </a:r>
            <a:r>
              <a:rPr lang="en-IN" altLang="en-US" sz="2500" dirty="0">
                <a:latin typeface="Times New Roman" panose="02020603050405020304" pitchFamily="18" charset="0"/>
                <a:cs typeface="Times New Roman" panose="02020603050405020304" pitchFamily="18" charset="0"/>
              </a:rPr>
              <a:t>has to </a:t>
            </a:r>
            <a:r>
              <a:rPr lang="en-US" sz="2500" dirty="0">
                <a:latin typeface="Times New Roman" panose="02020603050405020304" pitchFamily="18" charset="0"/>
                <a:cs typeface="Times New Roman" panose="02020603050405020304" pitchFamily="18" charset="0"/>
              </a:rPr>
              <a:t>reject the booking request</a:t>
            </a:r>
            <a:r>
              <a:rPr lang="en-IN" altLang="en-US" sz="2500" dirty="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IN" sz="2500" dirty="0">
                <a:latin typeface="Times New Roman" panose="02020603050405020304" pitchFamily="18" charset="0"/>
                <a:cs typeface="Times New Roman" panose="02020603050405020304" pitchFamily="18" charset="0"/>
                <a:sym typeface="+mn-ea"/>
              </a:rPr>
              <a:t>Admin can </a:t>
            </a:r>
            <a:r>
              <a:rPr lang="en-IN" sz="2500" b="1" dirty="0">
                <a:latin typeface="Times New Roman" panose="02020603050405020304" pitchFamily="18" charset="0"/>
                <a:cs typeface="Times New Roman" panose="02020603050405020304" pitchFamily="18" charset="0"/>
                <a:sym typeface="+mn-ea"/>
              </a:rPr>
              <a:t>view all </a:t>
            </a:r>
            <a:r>
              <a:rPr lang="en-IN" sz="2500" dirty="0">
                <a:latin typeface="Times New Roman" panose="02020603050405020304" pitchFamily="18" charset="0"/>
                <a:cs typeface="Times New Roman" panose="02020603050405020304" pitchFamily="18" charset="0"/>
                <a:sym typeface="+mn-ea"/>
              </a:rPr>
              <a:t>upcoming/past bookings.</a:t>
            </a:r>
            <a:endParaRPr lang="en-IN" sz="2500" dirty="0">
              <a:latin typeface="Times New Roman" panose="02020603050405020304" pitchFamily="18" charset="0"/>
              <a:cs typeface="Times New Roman" panose="02020603050405020304" pitchFamily="18" charset="0"/>
              <a:sym typeface="+mn-ea"/>
            </a:endParaRPr>
          </a:p>
          <a:p>
            <a:pPr marL="514350" indent="-514350">
              <a:lnSpc>
                <a:spcPct val="150000"/>
              </a:lnSpc>
              <a:buAutoNum type="arabicPeriod"/>
            </a:pPr>
            <a:r>
              <a:rPr lang="en-IN" altLang="en-US" sz="2500" dirty="0">
                <a:latin typeface="Times New Roman" panose="02020603050405020304" pitchFamily="18" charset="0"/>
                <a:cs typeface="Times New Roman" panose="02020603050405020304" pitchFamily="18" charset="0"/>
                <a:sym typeface="+mn-ea"/>
              </a:rPr>
              <a:t>Admin can </a:t>
            </a:r>
            <a:r>
              <a:rPr lang="en-IN" altLang="en-US" sz="2500" b="1" dirty="0">
                <a:latin typeface="Times New Roman" panose="02020603050405020304" pitchFamily="18" charset="0"/>
                <a:cs typeface="Times New Roman" panose="02020603050405020304" pitchFamily="18" charset="0"/>
                <a:sym typeface="+mn-ea"/>
              </a:rPr>
              <a:t>accept/reject</a:t>
            </a:r>
            <a:r>
              <a:rPr lang="en-IN" altLang="en-US" sz="2500" dirty="0">
                <a:latin typeface="Times New Roman" panose="02020603050405020304" pitchFamily="18" charset="0"/>
                <a:cs typeface="Times New Roman" panose="02020603050405020304" pitchFamily="18" charset="0"/>
                <a:sym typeface="+mn-ea"/>
              </a:rPr>
              <a:t> new admin</a:t>
            </a:r>
            <a:r>
              <a:rPr lang="en-US" sz="2500" dirty="0">
                <a:latin typeface="Times New Roman" panose="02020603050405020304" pitchFamily="18" charset="0"/>
                <a:cs typeface="Times New Roman" panose="02020603050405020304" pitchFamily="18" charset="0"/>
                <a:sym typeface="+mn-ea"/>
              </a:rPr>
              <a:t> </a:t>
            </a:r>
            <a:r>
              <a:rPr lang="en-IN" altLang="en-US" sz="2500" dirty="0">
                <a:latin typeface="Times New Roman" panose="02020603050405020304" pitchFamily="18" charset="0"/>
                <a:cs typeface="Times New Roman" panose="02020603050405020304" pitchFamily="18" charset="0"/>
                <a:sym typeface="+mn-ea"/>
              </a:rPr>
              <a:t>requests.</a:t>
            </a:r>
            <a:endParaRPr lang="en-US" sz="57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514350" indent="-514350">
              <a:buAutoNum type="arabicPeriod"/>
            </a:pPr>
            <a:endParaRPr lang="en-IN" sz="3200" dirty="0">
              <a:latin typeface="Times New Roman" panose="02020603050405020304" pitchFamily="18" charset="0"/>
              <a:cs typeface="Times New Roman" panose="02020603050405020304" pitchFamily="18" charset="0"/>
            </a:endParaRPr>
          </a:p>
          <a:p>
            <a:pPr marL="514350" indent="-514350">
              <a:buAutoNum type="arabicPeriod"/>
            </a:pPr>
            <a:endParaRPr lang="en-IN" sz="3200" dirty="0">
              <a:latin typeface="Times New Roman" panose="02020603050405020304" pitchFamily="18" charset="0"/>
              <a:cs typeface="Times New Roman" panose="02020603050405020304" pitchFamily="18" charset="0"/>
            </a:endParaRPr>
          </a:p>
        </p:txBody>
      </p:sp>
      <p:pic>
        <p:nvPicPr>
          <p:cNvPr id="4" name="WhatsApp Video 2023-04-12 at 3.24.17 PM">
            <a:hlinkClick r:id="" action="ppaction://media"/>
          </p:cNvPr>
          <p:cNvPicPr>
            <a:picLocks noChangeAspect="1"/>
          </p:cNvPicPr>
          <p:nvPr>
            <p:ph sz="half" idx="2"/>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893175" y="821055"/>
            <a:ext cx="2568575" cy="5709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72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71981" y="1371178"/>
            <a:ext cx="2498387" cy="5166803"/>
          </a:xfrm>
          <a:prstGeom prst="rect">
            <a:avLst/>
          </a:prstGeom>
        </p:spPr>
      </p:pic>
      <p:sp>
        <p:nvSpPr>
          <p:cNvPr id="2" name="TextBox 5"/>
          <p:cNvSpPr txBox="1"/>
          <p:nvPr/>
        </p:nvSpPr>
        <p:spPr>
          <a:xfrm>
            <a:off x="476250" y="1487170"/>
            <a:ext cx="6941820" cy="2861310"/>
          </a:xfrm>
          <a:prstGeom prst="rect">
            <a:avLst/>
          </a:prstGeom>
          <a:noFill/>
        </p:spPr>
        <p:txBody>
          <a:bodyPr wrap="square">
            <a:spAutoFit/>
          </a:bodyPr>
          <a:p>
            <a:pPr>
              <a:lnSpc>
                <a:spcPct val="150000"/>
              </a:lnSpc>
            </a:pPr>
            <a:r>
              <a:rPr lang="en-US" sz="2400" dirty="0">
                <a:latin typeface="Times New Roman" panose="02020603050405020304" pitchFamily="18" charset="0"/>
                <a:cs typeface="Times New Roman" panose="02020603050405020304" pitchFamily="18" charset="0"/>
              </a:rPr>
              <a:t>This interface is about the login page where the user needs to enter </a:t>
            </a:r>
            <a:r>
              <a:rPr lang="en-IN" altLang="en-US" sz="2400" dirty="0">
                <a:latin typeface="Times New Roman" panose="02020603050405020304" pitchFamily="18" charset="0"/>
                <a:cs typeface="Times New Roman" panose="02020603050405020304" pitchFamily="18" charset="0"/>
              </a:rPr>
              <a:t>their</a:t>
            </a:r>
            <a:r>
              <a:rPr lang="en-US" sz="2400" dirty="0">
                <a:latin typeface="Times New Roman" panose="02020603050405020304" pitchFamily="18" charset="0"/>
                <a:cs typeface="Times New Roman" panose="02020603050405020304" pitchFamily="18" charset="0"/>
              </a:rPr>
              <a:t> </a:t>
            </a:r>
            <a:r>
              <a:rPr lang="en-IN" altLang="en-US" sz="2400" b="1" dirty="0">
                <a:latin typeface="Times New Roman" panose="02020603050405020304" pitchFamily="18" charset="0"/>
                <a:cs typeface="Times New Roman" panose="02020603050405020304" pitchFamily="18" charset="0"/>
              </a:rPr>
              <a:t>u</a:t>
            </a:r>
            <a:r>
              <a:rPr lang="en-US" sz="2400" b="1" dirty="0">
                <a:latin typeface="Times New Roman" panose="02020603050405020304" pitchFamily="18" charset="0"/>
                <a:cs typeface="Times New Roman" panose="02020603050405020304" pitchFamily="18" charset="0"/>
              </a:rPr>
              <a:t>sername and password</a:t>
            </a:r>
            <a:r>
              <a:rPr lang="en-US" sz="2400" dirty="0">
                <a:latin typeface="Times New Roman" panose="02020603050405020304" pitchFamily="18" charset="0"/>
                <a:cs typeface="Times New Roman" panose="02020603050405020304" pitchFamily="18" charset="0"/>
              </a:rPr>
              <a:t> to login to the system</a:t>
            </a:r>
            <a:r>
              <a:rPr lang="en-IN" altLang="en-US" sz="2400"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a:p>
            <a:pPr>
              <a:lnSpc>
                <a:spcPct val="150000"/>
              </a:lnSpc>
            </a:pPr>
            <a:r>
              <a:rPr lang="en-IN" altLang="en-US" sz="2400" dirty="0">
                <a:latin typeface="Times New Roman" panose="02020603050405020304" pitchFamily="18" charset="0"/>
                <a:cs typeface="Times New Roman" panose="02020603050405020304" pitchFamily="18" charset="0"/>
              </a:rPr>
              <a:t>User can also reset their password securely in case they forget it.</a:t>
            </a:r>
            <a:endParaRPr lang="en-IN" altLang="en-US" sz="2400" dirty="0">
              <a:latin typeface="Times New Roman" panose="02020603050405020304" pitchFamily="18" charset="0"/>
              <a:cs typeface="Times New Roman" panose="02020603050405020304" pitchFamily="18" charset="0"/>
            </a:endParaRPr>
          </a:p>
        </p:txBody>
      </p:sp>
      <p:sp>
        <p:nvSpPr>
          <p:cNvPr id="5" name="Text Box 4"/>
          <p:cNvSpPr txBox="1"/>
          <p:nvPr/>
        </p:nvSpPr>
        <p:spPr>
          <a:xfrm>
            <a:off x="485775" y="568325"/>
            <a:ext cx="5027295" cy="583565"/>
          </a:xfrm>
          <a:prstGeom prst="rect">
            <a:avLst/>
          </a:prstGeom>
          <a:noFill/>
        </p:spPr>
        <p:txBody>
          <a:bodyPr wrap="none" rtlCol="0">
            <a:spAutoFit/>
          </a:bodyPr>
          <a:p>
            <a:pPr algn="l"/>
            <a:r>
              <a:rPr lang="en-IN" sz="3200" b="1" dirty="0">
                <a:latin typeface="Times New Roman" panose="02020603050405020304" pitchFamily="18" charset="0"/>
                <a:cs typeface="Times New Roman" panose="02020603050405020304" pitchFamily="18" charset="0"/>
                <a:sym typeface="+mn-ea"/>
              </a:rPr>
              <a:t>A 1 : </a:t>
            </a:r>
            <a:r>
              <a:rPr lang="en-IN" sz="3200" dirty="0">
                <a:latin typeface="Times New Roman" panose="02020603050405020304" pitchFamily="18" charset="0"/>
                <a:cs typeface="Times New Roman" panose="02020603050405020304" pitchFamily="18" charset="0"/>
                <a:sym typeface="+mn-ea"/>
              </a:rPr>
              <a:t>User</a:t>
            </a:r>
            <a:r>
              <a:rPr lang="en-US" sz="3200" dirty="0">
                <a:latin typeface="Times New Roman" panose="02020603050405020304" pitchFamily="18" charset="0"/>
                <a:cs typeface="Times New Roman" panose="02020603050405020304" pitchFamily="18" charset="0"/>
                <a:sym typeface="+mn-ea"/>
              </a:rPr>
              <a:t> </a:t>
            </a:r>
            <a:r>
              <a:rPr lang="en-IN" altLang="en-US" sz="3200" dirty="0">
                <a:latin typeface="Times New Roman" panose="02020603050405020304" pitchFamily="18" charset="0"/>
                <a:cs typeface="Times New Roman" panose="02020603050405020304" pitchFamily="18" charset="0"/>
                <a:sym typeface="+mn-ea"/>
              </a:rPr>
              <a:t>can</a:t>
            </a:r>
            <a:r>
              <a:rPr lang="en-US" sz="3200" dirty="0">
                <a:latin typeface="Times New Roman" panose="02020603050405020304" pitchFamily="18" charset="0"/>
                <a:cs typeface="Times New Roman" panose="02020603050405020304" pitchFamily="18" charset="0"/>
                <a:sym typeface="+mn-ea"/>
              </a:rPr>
              <a:t> </a:t>
            </a:r>
            <a:r>
              <a:rPr lang="en-IN" sz="3200" b="1" dirty="0">
                <a:latin typeface="Times New Roman" panose="02020603050405020304" pitchFamily="18" charset="0"/>
                <a:cs typeface="Times New Roman" panose="02020603050405020304" pitchFamily="18" charset="0"/>
                <a:sym typeface="+mn-ea"/>
              </a:rPr>
              <a:t>login</a:t>
            </a:r>
            <a:r>
              <a:rPr lang="en-IN" altLang="en-US" sz="3200" b="1" dirty="0">
                <a:latin typeface="Times New Roman" panose="02020603050405020304" pitchFamily="18" charset="0"/>
                <a:cs typeface="Times New Roman" panose="02020603050405020304" pitchFamily="18" charset="0"/>
                <a:sym typeface="+mn-ea"/>
              </a:rPr>
              <a:t>/register</a:t>
            </a:r>
            <a:r>
              <a:rPr lang="en-IN" altLang="en-US" sz="3200" dirty="0">
                <a:latin typeface="Times New Roman" panose="02020603050405020304" pitchFamily="18" charset="0"/>
                <a:cs typeface="Times New Roman" panose="02020603050405020304" pitchFamily="18" charset="0"/>
                <a:sym typeface="+mn-ea"/>
              </a:rPr>
              <a:t>.</a:t>
            </a:r>
            <a:endParaRPr lang="en-IN" altLang="en-US" sz="32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6099175" cy="583565"/>
          </a:xfrm>
          <a:prstGeom prst="rect">
            <a:avLst/>
          </a:prstGeom>
          <a:noFill/>
        </p:spPr>
        <p:txBody>
          <a:bodyPr wrap="none" rtlCol="0">
            <a:spAutoFit/>
          </a:bodyPr>
          <a:p>
            <a:pPr algn="l"/>
            <a:r>
              <a:rPr lang="en-IN" sz="3200" b="1" dirty="0">
                <a:latin typeface="Times New Roman" panose="02020603050405020304" pitchFamily="18" charset="0"/>
                <a:cs typeface="Times New Roman" panose="02020603050405020304" pitchFamily="18" charset="0"/>
                <a:sym typeface="+mn-ea"/>
              </a:rPr>
              <a:t>A 1 : </a:t>
            </a:r>
            <a:r>
              <a:rPr lang="en-IN" sz="3200" dirty="0">
                <a:latin typeface="Times New Roman" panose="02020603050405020304" pitchFamily="18" charset="0"/>
                <a:cs typeface="Times New Roman" panose="02020603050405020304" pitchFamily="18" charset="0"/>
                <a:sym typeface="+mn-ea"/>
              </a:rPr>
              <a:t>User</a:t>
            </a:r>
            <a:r>
              <a:rPr lang="en-US" sz="3200" dirty="0">
                <a:latin typeface="Times New Roman" panose="02020603050405020304" pitchFamily="18" charset="0"/>
                <a:cs typeface="Times New Roman" panose="02020603050405020304" pitchFamily="18" charset="0"/>
                <a:sym typeface="+mn-ea"/>
              </a:rPr>
              <a:t> </a:t>
            </a:r>
            <a:r>
              <a:rPr lang="en-IN" altLang="en-US" sz="3200" dirty="0">
                <a:latin typeface="Times New Roman" panose="02020603050405020304" pitchFamily="18" charset="0"/>
                <a:cs typeface="Times New Roman" panose="02020603050405020304" pitchFamily="18" charset="0"/>
                <a:sym typeface="+mn-ea"/>
              </a:rPr>
              <a:t>can</a:t>
            </a:r>
            <a:r>
              <a:rPr lang="en-US" sz="3200" dirty="0">
                <a:latin typeface="Times New Roman" panose="02020603050405020304" pitchFamily="18" charset="0"/>
                <a:cs typeface="Times New Roman" panose="02020603050405020304" pitchFamily="18" charset="0"/>
                <a:sym typeface="+mn-ea"/>
              </a:rPr>
              <a:t> </a:t>
            </a:r>
            <a:r>
              <a:rPr lang="en-IN" sz="3200" b="1" dirty="0">
                <a:latin typeface="Times New Roman" panose="02020603050405020304" pitchFamily="18" charset="0"/>
                <a:cs typeface="Times New Roman" panose="02020603050405020304" pitchFamily="18" charset="0"/>
                <a:sym typeface="+mn-ea"/>
              </a:rPr>
              <a:t>login</a:t>
            </a:r>
            <a:r>
              <a:rPr lang="en-IN" altLang="en-US" sz="3200" b="1" dirty="0">
                <a:latin typeface="Times New Roman" panose="02020603050405020304" pitchFamily="18" charset="0"/>
                <a:cs typeface="Times New Roman" panose="02020603050405020304" pitchFamily="18" charset="0"/>
                <a:sym typeface="+mn-ea"/>
              </a:rPr>
              <a:t>/register</a:t>
            </a:r>
            <a:r>
              <a:rPr lang="en-IN" altLang="en-US" sz="3200" dirty="0">
                <a:latin typeface="Times New Roman" panose="02020603050405020304" pitchFamily="18" charset="0"/>
                <a:cs typeface="Times New Roman" panose="02020603050405020304" pitchFamily="18" charset="0"/>
                <a:sym typeface="+mn-ea"/>
              </a:rPr>
              <a:t>(cont.).</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476250" y="1504950"/>
            <a:ext cx="7679690" cy="4523105"/>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This interface is of Register where new users can register themselves by providing details such as </a:t>
            </a:r>
            <a:r>
              <a:rPr lang="en-IN" sz="2400" dirty="0">
                <a:latin typeface="Times New Roman" panose="02020603050405020304" pitchFamily="18" charset="0"/>
                <a:cs typeface="Times New Roman" panose="02020603050405020304" pitchFamily="18" charset="0"/>
              </a:rPr>
              <a:t>required details</a:t>
            </a: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a:lnSpc>
                <a:spcPct val="150000"/>
              </a:lnSpc>
            </a:pPr>
            <a:r>
              <a:rPr lang="en-IN" altLang="en-US" sz="2400" dirty="0">
                <a:latin typeface="Times New Roman" panose="02020603050405020304" pitchFamily="18" charset="0"/>
                <a:cs typeface="Times New Roman" panose="02020603050405020304" pitchFamily="18" charset="0"/>
              </a:rPr>
              <a:t>User will have to confirm their email address before they can access their new account.</a:t>
            </a:r>
            <a:endParaRPr lang="en-IN" altLang="en-US" sz="2400" dirty="0">
              <a:latin typeface="Times New Roman" panose="02020603050405020304" pitchFamily="18" charset="0"/>
              <a:cs typeface="Times New Roman" panose="02020603050405020304" pitchFamily="18" charset="0"/>
            </a:endParaRPr>
          </a:p>
          <a:p>
            <a:pPr>
              <a:lnSpc>
                <a:spcPct val="150000"/>
              </a:lnSpc>
            </a:pPr>
            <a:endParaRPr lang="en-IN" altLang="en-US" sz="2400" dirty="0">
              <a:latin typeface="Times New Roman" panose="02020603050405020304" pitchFamily="18" charset="0"/>
              <a:cs typeface="Times New Roman" panose="02020603050405020304" pitchFamily="18" charset="0"/>
            </a:endParaRPr>
          </a:p>
          <a:p>
            <a:pPr>
              <a:lnSpc>
                <a:spcPct val="150000"/>
              </a:lnSpc>
            </a:pPr>
            <a:r>
              <a:rPr lang="en-IN" altLang="en-US" sz="2400" b="1" dirty="0">
                <a:latin typeface="Times New Roman" panose="02020603050405020304" pitchFamily="18" charset="0"/>
                <a:cs typeface="Times New Roman" panose="02020603050405020304" pitchFamily="18" charset="0"/>
              </a:rPr>
              <a:t>*</a:t>
            </a:r>
            <a:r>
              <a:rPr lang="en-IN" altLang="en-US" sz="2400" dirty="0">
                <a:latin typeface="Times New Roman" panose="02020603050405020304" pitchFamily="18" charset="0"/>
                <a:cs typeface="Times New Roman" panose="02020603050405020304" pitchFamily="18" charset="0"/>
              </a:rPr>
              <a:t>One can signup as admin by typing as </a:t>
            </a:r>
            <a:r>
              <a:rPr lang="en-IN" altLang="en-US" sz="2400" b="1" dirty="0">
                <a:latin typeface="Times New Roman" panose="02020603050405020304" pitchFamily="18" charset="0"/>
                <a:cs typeface="Times New Roman" panose="02020603050405020304" pitchFamily="18" charset="0"/>
              </a:rPr>
              <a:t>“Admin” </a:t>
            </a:r>
            <a:r>
              <a:rPr lang="en-IN" altLang="en-US" sz="2400" dirty="0">
                <a:latin typeface="Times New Roman" panose="02020603050405020304" pitchFamily="18" charset="0"/>
                <a:cs typeface="Times New Roman" panose="02020603050405020304" pitchFamily="18" charset="0"/>
              </a:rPr>
              <a:t>in name name field. But an existing admin will have to accept his request to authorize him as an admin.</a:t>
            </a:r>
            <a:endParaRPr lang="en-IN" altLang="en-US" sz="24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129308" y="1295668"/>
            <a:ext cx="2496672" cy="5166727"/>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85775" y="568325"/>
            <a:ext cx="8091805" cy="583565"/>
          </a:xfrm>
          <a:prstGeom prst="rect">
            <a:avLst/>
          </a:prstGeom>
          <a:noFill/>
        </p:spPr>
        <p:txBody>
          <a:bodyPr wrap="none" rtlCol="0">
            <a:spAutoFit/>
          </a:bodyPr>
          <a:p>
            <a:pPr algn="l"/>
            <a:r>
              <a:rPr lang="en-IN" sz="3200" b="1" dirty="0">
                <a:latin typeface="Times New Roman" panose="02020603050405020304" pitchFamily="18" charset="0"/>
                <a:cs typeface="Times New Roman" panose="02020603050405020304" pitchFamily="18" charset="0"/>
                <a:sym typeface="+mn-ea"/>
              </a:rPr>
              <a:t>A 2 : </a:t>
            </a:r>
            <a:r>
              <a:rPr lang="en-IN" altLang="en-US" sz="3200" dirty="0">
                <a:latin typeface="Times New Roman" panose="02020603050405020304" pitchFamily="18" charset="0"/>
                <a:cs typeface="Times New Roman" panose="02020603050405020304" pitchFamily="18" charset="0"/>
                <a:sym typeface="+mn-ea"/>
              </a:rPr>
              <a:t>User can </a:t>
            </a:r>
            <a:r>
              <a:rPr lang="en-IN" sz="3200" b="1" dirty="0">
                <a:latin typeface="Times New Roman" panose="02020603050405020304" pitchFamily="18" charset="0"/>
                <a:cs typeface="Times New Roman" panose="02020603050405020304" pitchFamily="18" charset="0"/>
                <a:sym typeface="+mn-ea"/>
              </a:rPr>
              <a:t>view </a:t>
            </a:r>
            <a:r>
              <a:rPr lang="en-US" sz="3200" dirty="0">
                <a:latin typeface="Times New Roman" panose="02020603050405020304" pitchFamily="18" charset="0"/>
                <a:cs typeface="Times New Roman" panose="02020603050405020304" pitchFamily="18" charset="0"/>
                <a:sym typeface="+mn-ea"/>
              </a:rPr>
              <a:t>available conference rooms.</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476250" y="1504950"/>
            <a:ext cx="7160895" cy="1753235"/>
          </a:xfrm>
          <a:prstGeom prst="rect">
            <a:avLst/>
          </a:prstGeom>
          <a:noFill/>
        </p:spPr>
        <p:txBody>
          <a:bodyPr wrap="square" rtlCol="0">
            <a:spAutoFit/>
          </a:bodyPr>
          <a:lstStyle/>
          <a:p>
            <a:pPr>
              <a:lnSpc>
                <a:spcPct val="150000"/>
              </a:lnSpc>
            </a:pPr>
            <a:r>
              <a:rPr lang="en-IN" sz="2400" dirty="0">
                <a:latin typeface="Times New Roman" panose="02020603050405020304" pitchFamily="18" charset="0"/>
                <a:cs typeface="Times New Roman" panose="02020603050405020304" pitchFamily="18" charset="0"/>
              </a:rPr>
              <a:t>User can view available conference rooms and their respective capacities. They may also choose to book any of them.</a:t>
            </a:r>
            <a:endParaRPr lang="en-IN" sz="2400"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173210" y="1151890"/>
            <a:ext cx="2533650" cy="527304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 Box 4"/>
          <p:cNvSpPr txBox="1"/>
          <p:nvPr/>
        </p:nvSpPr>
        <p:spPr>
          <a:xfrm>
            <a:off x="476250" y="568325"/>
            <a:ext cx="8160385" cy="583565"/>
          </a:xfrm>
          <a:prstGeom prst="rect">
            <a:avLst/>
          </a:prstGeom>
          <a:noFill/>
        </p:spPr>
        <p:txBody>
          <a:bodyPr wrap="none" rtlCol="0">
            <a:spAutoFit/>
          </a:bodyPr>
          <a:p>
            <a:pPr algn="l"/>
            <a:r>
              <a:rPr lang="en-IN" sz="3200" b="1" dirty="0">
                <a:latin typeface="Times New Roman" panose="02020603050405020304" pitchFamily="18" charset="0"/>
                <a:cs typeface="Times New Roman" panose="02020603050405020304" pitchFamily="18" charset="0"/>
                <a:sym typeface="+mn-ea"/>
              </a:rPr>
              <a:t>A 3 : </a:t>
            </a:r>
            <a:r>
              <a:rPr lang="en-IN" altLang="en-US" sz="3200" dirty="0">
                <a:latin typeface="Times New Roman" panose="02020603050405020304" pitchFamily="18" charset="0"/>
                <a:cs typeface="Times New Roman" panose="02020603050405020304" pitchFamily="18" charset="0"/>
                <a:sym typeface="+mn-ea"/>
              </a:rPr>
              <a:t>User can </a:t>
            </a:r>
            <a:r>
              <a:rPr lang="en-IN" altLang="en-US" sz="3200" b="1" dirty="0">
                <a:latin typeface="Times New Roman" panose="02020603050405020304" pitchFamily="18" charset="0"/>
                <a:cs typeface="Times New Roman" panose="02020603050405020304" pitchFamily="18" charset="0"/>
                <a:sym typeface="+mn-ea"/>
              </a:rPr>
              <a:t>book </a:t>
            </a:r>
            <a:r>
              <a:rPr lang="en-US" sz="3200" dirty="0">
                <a:latin typeface="Times New Roman" panose="02020603050405020304" pitchFamily="18" charset="0"/>
                <a:cs typeface="Times New Roman" panose="02020603050405020304" pitchFamily="18" charset="0"/>
                <a:sym typeface="+mn-ea"/>
              </a:rPr>
              <a:t>available conference rooms.</a:t>
            </a:r>
            <a:endParaRPr lang="en-IN" altLang="en-US" sz="3200" dirty="0">
              <a:latin typeface="Times New Roman" panose="02020603050405020304" pitchFamily="18" charset="0"/>
              <a:cs typeface="Times New Roman" panose="02020603050405020304" pitchFamily="18" charset="0"/>
              <a:sym typeface="+mn-ea"/>
            </a:endParaRPr>
          </a:p>
        </p:txBody>
      </p:sp>
      <p:sp>
        <p:nvSpPr>
          <p:cNvPr id="8" name="TextBox 7"/>
          <p:cNvSpPr txBox="1"/>
          <p:nvPr/>
        </p:nvSpPr>
        <p:spPr>
          <a:xfrm>
            <a:off x="476250" y="1504950"/>
            <a:ext cx="7160895" cy="4523105"/>
          </a:xfrm>
          <a:prstGeom prst="rect">
            <a:avLst/>
          </a:prstGeom>
          <a:noFill/>
        </p:spPr>
        <p:txBody>
          <a:bodyPr wrap="square" rtlCol="0">
            <a:spAutoFit/>
          </a:bodyPr>
          <a:lstStyle/>
          <a:p>
            <a:pPr>
              <a:lnSpc>
                <a:spcPct val="150000"/>
              </a:lnSpc>
            </a:pPr>
            <a:r>
              <a:rPr lang="en-IN" sz="2400" dirty="0">
                <a:latin typeface="Times New Roman" panose="02020603050405020304" pitchFamily="18" charset="0"/>
                <a:cs typeface="Times New Roman" panose="02020603050405020304" pitchFamily="18" charset="0"/>
              </a:rPr>
              <a:t>User can book a conference room by providing details required. </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Details are :</a:t>
            </a:r>
            <a:endParaRPr lang="en-I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Date</a:t>
            </a:r>
            <a:endParaRPr lang="en-I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Time</a:t>
            </a:r>
            <a:endParaRPr lang="en-I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Booking purpose</a:t>
            </a:r>
            <a:endParaRPr lang="en-I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Supervising faculty</a:t>
            </a:r>
            <a:endParaRPr lang="en-IN" sz="2400" dirty="0">
              <a:latin typeface="Times New Roman" panose="02020603050405020304" pitchFamily="18" charset="0"/>
              <a:cs typeface="Times New Roman" panose="02020603050405020304" pitchFamily="18" charset="0"/>
            </a:endParaRP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044103" y="1151586"/>
            <a:ext cx="2605391" cy="5377239"/>
          </a:xfr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4712</Words>
  <Application>WPS Presentation</Application>
  <PresentationFormat>Widescreen</PresentationFormat>
  <Paragraphs>122</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21</vt:i4>
      </vt:variant>
    </vt:vector>
  </HeadingPairs>
  <TitlesOfParts>
    <vt:vector size="31" baseType="lpstr">
      <vt:lpstr>Arial</vt:lpstr>
      <vt:lpstr>SimSun</vt:lpstr>
      <vt:lpstr>Wingdings</vt:lpstr>
      <vt:lpstr>Times New Roman</vt:lpstr>
      <vt:lpstr>Calibri</vt:lpstr>
      <vt:lpstr>Microsoft YaHei</vt:lpstr>
      <vt:lpstr>Arial Unicode MS</vt:lpstr>
      <vt:lpstr>Calibri Light</vt:lpstr>
      <vt:lpstr>Office Theme</vt:lpstr>
      <vt:lpstr>1_Office Theme</vt:lpstr>
      <vt:lpstr>PowerPoint 演示文稿</vt:lpstr>
      <vt:lpstr>PowerPoint 演示文稿</vt:lpstr>
      <vt:lpstr>PowerPoint 演示文稿</vt:lpstr>
      <vt:lpstr>Product Functionality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institute of technology Calicut  Prepared by Team No.12  NITC Conference Room Booking System</dc:title>
  <dc:creator>Rajkumar Rajput</dc:creator>
  <cp:lastModifiedBy>fg</cp:lastModifiedBy>
  <cp:revision>13</cp:revision>
  <dcterms:created xsi:type="dcterms:W3CDTF">2023-04-11T16:04:00Z</dcterms:created>
  <dcterms:modified xsi:type="dcterms:W3CDTF">2023-04-12T10:32:07Z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8C64F5A4B690441AB78805FFAA0CE91D</vt:lpwstr>
  </property>
  <property fmtid="{D5CDD505-2E9C-101B-9397-08002B2CF9AE}" pid="3" name="KSOProductBuildVer">
    <vt:lpwstr>1033-11.2.0.11516</vt:lpwstr>
  </property>
</Properties>
</file>